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0" r:id="rId6"/>
    <p:sldMasterId id="2147483674" r:id="rId7"/>
    <p:sldMasterId id="214748368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Lst>
  <p:sldSz cy="5143500" cx="9144000"/>
  <p:notesSz cx="6858000" cy="9144000"/>
  <p:embeddedFontLst>
    <p:embeddedFont>
      <p:font typeface="Roboto"/>
      <p:regular r:id="rId73"/>
      <p:bold r:id="rId74"/>
      <p:italic r:id="rId75"/>
      <p:boldItalic r:id="rId76"/>
    </p:embeddedFont>
    <p:embeddedFont>
      <p:font typeface="Oi"/>
      <p:regular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78" roundtripDataSignature="AMtx7mjK3wJbJliSykIMGzDazdLhIAJAc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C57F9CC-6697-4542-BBDB-76A14B7A0386}">
  <a:tblStyle styleId="{AC57F9CC-6697-4542-BBDB-76A14B7A0386}"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font" Target="fonts/Roboto-regular.fntdata"/><Relationship Id="rId72" Type="http://schemas.openxmlformats.org/officeDocument/2006/relationships/slide" Target="slides/slide63.xml"/><Relationship Id="rId31" Type="http://schemas.openxmlformats.org/officeDocument/2006/relationships/slide" Target="slides/slide22.xml"/><Relationship Id="rId75" Type="http://schemas.openxmlformats.org/officeDocument/2006/relationships/font" Target="fonts/Roboto-italic.fntdata"/><Relationship Id="rId30" Type="http://schemas.openxmlformats.org/officeDocument/2006/relationships/slide" Target="slides/slide21.xml"/><Relationship Id="rId74" Type="http://schemas.openxmlformats.org/officeDocument/2006/relationships/font" Target="fonts/Roboto-bold.fntdata"/><Relationship Id="rId33" Type="http://schemas.openxmlformats.org/officeDocument/2006/relationships/slide" Target="slides/slide24.xml"/><Relationship Id="rId77" Type="http://schemas.openxmlformats.org/officeDocument/2006/relationships/font" Target="fonts/Oi-regular.fntdata"/><Relationship Id="rId32" Type="http://schemas.openxmlformats.org/officeDocument/2006/relationships/slide" Target="slides/slide23.xml"/><Relationship Id="rId76" Type="http://schemas.openxmlformats.org/officeDocument/2006/relationships/font" Target="fonts/Roboto-boldItalic.fntdata"/><Relationship Id="rId35" Type="http://schemas.openxmlformats.org/officeDocument/2006/relationships/slide" Target="slides/slide26.xml"/><Relationship Id="rId34" Type="http://schemas.openxmlformats.org/officeDocument/2006/relationships/slide" Target="slides/slide25.xml"/><Relationship Id="rId78" Type="http://customschemas.google.com/relationships/presentationmetadata" Target="metadata"/><Relationship Id="rId71" Type="http://schemas.openxmlformats.org/officeDocument/2006/relationships/slide" Target="slides/slide62.xml"/><Relationship Id="rId70" Type="http://schemas.openxmlformats.org/officeDocument/2006/relationships/slide" Target="slides/slide61.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68" Type="http://schemas.openxmlformats.org/officeDocument/2006/relationships/slide" Target="slides/slide59.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slide" Target="slides/slide60.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pvm-uploads.s3.amazonaws.com/uploads/embedded_image/f74582bead7f238c61e05b74c191365eac8d248ed5591faf5cddf30683221eaa/c6a8744b-d6ff-4b4f-9c7b-89c1a8a4f5bb.jpg" TargetMode="External"/><Relationship Id="rId3" Type="http://schemas.openxmlformats.org/officeDocument/2006/relationships/hyperlink" Target="https://www.rhombussystems.com/img/face-detection-recognition.png"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ircuitdigest.com/sites/default/files/projectimage_mic/License-Plate-Recognition-using-Raspberry-Pi-and-OpenCV.jpg"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eerensahu.files.wordpress.com/2019/02/image-4.png?w=810"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urses.cs.washington.edu/courses/csep573/11wi/lectures/22-nns.pdf"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cs.toronto.edu/%7Efritz/absps/imagenet.pdf" TargetMode="External"/><Relationship Id="rId3" Type="http://schemas.openxmlformats.org/officeDocument/2006/relationships/hyperlink" Target="http://www.cs.toronto.edu/%7Efritz/absps/imagenet.pdf"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https://ipvm-uploads.s3.amazonaws.com/uploads/embedded_image/f74582bead7f238c61e05b74c191365eac8d248ed5591faf5cddf30683221eaa/c6a8744b-d6ff-4b4f-9c7b-89c1a8a4f5bb.jpg</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u="sng">
                <a:solidFill>
                  <a:schemeClr val="hlink"/>
                </a:solidFill>
                <a:hlinkClick r:id="rId3"/>
              </a:rPr>
              <a:t>https://www.rhombussystems.com/img/face-detection-recognition.png</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https://circuitdigest.com/sites/default/files/projectimage_mic/License-Plate-Recognition-using-Raspberry-Pi-and-OpenCV.jpg</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https://beerensahu.files.wordpress.com/2019/02/image-4.png?w=810</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https://thumbs.gfycat.com/JoyousAdorableArrowcrab-small.gif</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https://uwaterloo.ca/vision-image-processing-lab/sites/ca.vision-image-processing-lab/files/uploads/images/bow_framework.png</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https://www.roboticstomorrow.com/images/upload/images/64580792.png</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https://upload.wikimedia.org/wikipedia/commons/b/b5/Photometric_stereo.png</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BoW</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https://courses.cs.washington.edu/courses/csep573/11wi/lectures/22-nns.pdf</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Half plane - https://www.cliffsnotes.com/study-guides/algebra/algebra-i/coordinate-geometry/linear-inequalities-and-half-planes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6" name="Google Shape;556;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9" name="Google Shape;569;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6" name="Google Shape;596;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0" name="Google Shape;610;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2" name="Google Shape;622;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7" name="Google Shape;627;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5" name="Google Shape;635;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2" name="Google Shape;642;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2" name="Google Shape;652;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2" name="Google Shape;662;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2" name="Google Shape;672;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0" name="Google Shape;680;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8" name="Google Shape;688;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6" name="Google Shape;696;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i="1" lang="en">
                <a:solidFill>
                  <a:schemeClr val="dk1"/>
                </a:solidFill>
              </a:rPr>
              <a:t>Sigmoids saturate and kill gradients</a:t>
            </a:r>
            <a:r>
              <a:rPr lang="en">
                <a:solidFill>
                  <a:schemeClr val="dk1"/>
                </a:solidFill>
              </a:rPr>
              <a:t>. A very undesirable property of the sigmoid neuron is that when the neuron’s activation saturates at either tail of 0 or 1, the gradient at these regions is almost zero. Recall that during backpropagation, this (local) gradient will be multiplied to the gradient of this gate’s output for the whole objective. Therefore, if the local gradient is very small, it will effectively “kill” the gradient and almost no signal will flow through the neuron to its weights and recursively to its data. Additionally, one must pay extra caution when initializing the weights of sigmoid neurons to prevent saturation. For example, if the initial weights are too large then most neurons would become saturated and the network will barely learn.</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9" name="Google Shape;709;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t was found to greatly accelerate (e.g. a factor of 6 in</a:t>
            </a:r>
            <a:r>
              <a:rPr lang="en">
                <a:solidFill>
                  <a:schemeClr val="dk1"/>
                </a:solidFill>
                <a:uFill>
                  <a:noFill/>
                </a:uFill>
                <a:hlinkClick r:id="rId2">
                  <a:extLst>
                    <a:ext uri="{A12FA001-AC4F-418D-AE19-62706E023703}">
                      <ahyp:hlinkClr val="tx"/>
                    </a:ext>
                  </a:extLst>
                </a:hlinkClick>
              </a:rPr>
              <a:t> </a:t>
            </a:r>
            <a:r>
              <a:rPr lang="en" u="sng">
                <a:solidFill>
                  <a:schemeClr val="hlink"/>
                </a:solidFill>
                <a:hlinkClick r:id="rId3"/>
              </a:rPr>
              <a:t>Krizhevsky et al.</a:t>
            </a:r>
            <a:r>
              <a:rPr lang="en">
                <a:solidFill>
                  <a:schemeClr val="dk1"/>
                </a:solidFill>
              </a:rPr>
              <a:t>) the convergence of stochastic gradient descent compared to the sigmoid/tanh functions. It is argued that this is due to its linear, non-saturating form.</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 Compared to tanh/sigmoid neurons that involve expensive operations (exponentials, etc.), the ReLU can be implemented by simply thresholding a matrix of activations at zero.</a:t>
            </a:r>
            <a:endParaRPr>
              <a:solidFill>
                <a:schemeClr val="dk1"/>
              </a:solidFill>
            </a:endParaRPr>
          </a:p>
          <a:p>
            <a:pPr indent="0" lvl="0" marL="0" rtl="0" algn="l">
              <a:lnSpc>
                <a:spcPct val="115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0" name="Google Shape;720;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8" name="Google Shape;728;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4" name="Google Shape;754;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2" name="Google Shape;762;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6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6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90"/>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90"/>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9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9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4" name="Shape 54"/>
        <p:cNvGrpSpPr/>
        <p:nvPr/>
      </p:nvGrpSpPr>
      <p:grpSpPr>
        <a:xfrm>
          <a:off x="0" y="0"/>
          <a:ext cx="0" cy="0"/>
          <a:chOff x="0" y="0"/>
          <a:chExt cx="0" cy="0"/>
        </a:xfrm>
      </p:grpSpPr>
      <p:sp>
        <p:nvSpPr>
          <p:cNvPr id="55" name="Google Shape;55;p6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6" name="Google Shape;56;p6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7" name="Google Shape;57;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AUTOLAYOUT_6">
    <p:bg>
      <p:bgPr>
        <a:solidFill>
          <a:srgbClr val="FFFFFF"/>
        </a:solidFill>
      </p:bgPr>
    </p:bg>
    <p:spTree>
      <p:nvGrpSpPr>
        <p:cNvPr id="58" name="Shape 58"/>
        <p:cNvGrpSpPr/>
        <p:nvPr/>
      </p:nvGrpSpPr>
      <p:grpSpPr>
        <a:xfrm>
          <a:off x="0" y="0"/>
          <a:ext cx="0" cy="0"/>
          <a:chOff x="0" y="0"/>
          <a:chExt cx="0" cy="0"/>
        </a:xfrm>
      </p:grpSpPr>
      <p:sp>
        <p:nvSpPr>
          <p:cNvPr id="59" name="Google Shape;59;p71"/>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71"/>
          <p:cNvSpPr/>
          <p:nvPr/>
        </p:nvSpPr>
        <p:spPr>
          <a:xfrm>
            <a:off x="-29" y="0"/>
            <a:ext cx="9144000" cy="17415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71"/>
          <p:cNvSpPr/>
          <p:nvPr/>
        </p:nvSpPr>
        <p:spPr>
          <a:xfrm rot="-5400000">
            <a:off x="7406225" y="300"/>
            <a:ext cx="1738200" cy="1737300"/>
          </a:xfrm>
          <a:prstGeom prst="rtTriangle">
            <a:avLst/>
          </a:prstGeom>
          <a:solidFill>
            <a:srgbClr val="FFFFFF">
              <a:alpha val="4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71"/>
          <p:cNvSpPr txBox="1"/>
          <p:nvPr>
            <p:ph type="title"/>
          </p:nvPr>
        </p:nvSpPr>
        <p:spPr>
          <a:xfrm>
            <a:off x="324475" y="148225"/>
            <a:ext cx="5244900" cy="1373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b="1" sz="2800">
                <a:solidFill>
                  <a:srgbClr val="FFFFFF"/>
                </a:solidFill>
              </a:defRPr>
            </a:lvl1pPr>
            <a:lvl2pPr lvl="1" algn="l">
              <a:lnSpc>
                <a:spcPct val="100000"/>
              </a:lnSpc>
              <a:spcBef>
                <a:spcPts val="0"/>
              </a:spcBef>
              <a:spcAft>
                <a:spcPts val="0"/>
              </a:spcAft>
              <a:buSzPts val="2800"/>
              <a:buNone/>
              <a:defRPr b="1" sz="2800">
                <a:solidFill>
                  <a:srgbClr val="FFFFFF"/>
                </a:solidFill>
              </a:defRPr>
            </a:lvl2pPr>
            <a:lvl3pPr lvl="2" algn="l">
              <a:lnSpc>
                <a:spcPct val="100000"/>
              </a:lnSpc>
              <a:spcBef>
                <a:spcPts val="0"/>
              </a:spcBef>
              <a:spcAft>
                <a:spcPts val="0"/>
              </a:spcAft>
              <a:buSzPts val="2800"/>
              <a:buNone/>
              <a:defRPr b="1" sz="2800">
                <a:solidFill>
                  <a:srgbClr val="FFFFFF"/>
                </a:solidFill>
              </a:defRPr>
            </a:lvl3pPr>
            <a:lvl4pPr lvl="3" algn="l">
              <a:lnSpc>
                <a:spcPct val="100000"/>
              </a:lnSpc>
              <a:spcBef>
                <a:spcPts val="0"/>
              </a:spcBef>
              <a:spcAft>
                <a:spcPts val="0"/>
              </a:spcAft>
              <a:buSzPts val="2800"/>
              <a:buNone/>
              <a:defRPr b="1" sz="2800">
                <a:solidFill>
                  <a:srgbClr val="FFFFFF"/>
                </a:solidFill>
              </a:defRPr>
            </a:lvl4pPr>
            <a:lvl5pPr lvl="4" algn="l">
              <a:lnSpc>
                <a:spcPct val="100000"/>
              </a:lnSpc>
              <a:spcBef>
                <a:spcPts val="0"/>
              </a:spcBef>
              <a:spcAft>
                <a:spcPts val="0"/>
              </a:spcAft>
              <a:buSzPts val="2800"/>
              <a:buNone/>
              <a:defRPr b="1" sz="2800">
                <a:solidFill>
                  <a:srgbClr val="FFFFFF"/>
                </a:solidFill>
              </a:defRPr>
            </a:lvl5pPr>
            <a:lvl6pPr lvl="5" algn="l">
              <a:lnSpc>
                <a:spcPct val="100000"/>
              </a:lnSpc>
              <a:spcBef>
                <a:spcPts val="0"/>
              </a:spcBef>
              <a:spcAft>
                <a:spcPts val="0"/>
              </a:spcAft>
              <a:buSzPts val="2800"/>
              <a:buNone/>
              <a:defRPr b="1" sz="2800">
                <a:solidFill>
                  <a:srgbClr val="FFFFFF"/>
                </a:solidFill>
              </a:defRPr>
            </a:lvl6pPr>
            <a:lvl7pPr lvl="6" algn="l">
              <a:lnSpc>
                <a:spcPct val="100000"/>
              </a:lnSpc>
              <a:spcBef>
                <a:spcPts val="0"/>
              </a:spcBef>
              <a:spcAft>
                <a:spcPts val="0"/>
              </a:spcAft>
              <a:buSzPts val="2800"/>
              <a:buNone/>
              <a:defRPr b="1" sz="2800">
                <a:solidFill>
                  <a:srgbClr val="FFFFFF"/>
                </a:solidFill>
              </a:defRPr>
            </a:lvl7pPr>
            <a:lvl8pPr lvl="7" algn="l">
              <a:lnSpc>
                <a:spcPct val="100000"/>
              </a:lnSpc>
              <a:spcBef>
                <a:spcPts val="0"/>
              </a:spcBef>
              <a:spcAft>
                <a:spcPts val="0"/>
              </a:spcAft>
              <a:buSzPts val="2800"/>
              <a:buNone/>
              <a:defRPr b="1" sz="2800">
                <a:solidFill>
                  <a:srgbClr val="FFFFFF"/>
                </a:solidFill>
              </a:defRPr>
            </a:lvl8pPr>
            <a:lvl9pPr lvl="8" algn="l">
              <a:lnSpc>
                <a:spcPct val="100000"/>
              </a:lnSpc>
              <a:spcBef>
                <a:spcPts val="0"/>
              </a:spcBef>
              <a:spcAft>
                <a:spcPts val="0"/>
              </a:spcAft>
              <a:buSzPts val="2800"/>
              <a:buNone/>
              <a:defRPr b="1" sz="2800">
                <a:solidFill>
                  <a:srgbClr val="FFFFFF"/>
                </a:solidFill>
              </a:defRPr>
            </a:lvl9pPr>
          </a:lstStyle>
          <a:p/>
        </p:txBody>
      </p:sp>
      <p:sp>
        <p:nvSpPr>
          <p:cNvPr id="63" name="Google Shape;63;p71"/>
          <p:cNvSpPr txBox="1"/>
          <p:nvPr>
            <p:ph idx="1" type="body"/>
          </p:nvPr>
        </p:nvSpPr>
        <p:spPr>
          <a:xfrm>
            <a:off x="324475" y="1920450"/>
            <a:ext cx="8494800" cy="2704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616161"/>
              </a:buClr>
              <a:buSzPts val="1800"/>
              <a:buChar char="●"/>
              <a:defRPr sz="1800">
                <a:solidFill>
                  <a:srgbClr val="616161"/>
                </a:solidFill>
              </a:defRPr>
            </a:lvl1pPr>
            <a:lvl2pPr indent="-317500" lvl="1" marL="914400" algn="l">
              <a:lnSpc>
                <a:spcPct val="115000"/>
              </a:lnSpc>
              <a:spcBef>
                <a:spcPts val="1600"/>
              </a:spcBef>
              <a:spcAft>
                <a:spcPts val="0"/>
              </a:spcAft>
              <a:buClr>
                <a:srgbClr val="616161"/>
              </a:buClr>
              <a:buSzPts val="1400"/>
              <a:buChar char="○"/>
              <a:defRPr sz="1400">
                <a:solidFill>
                  <a:srgbClr val="616161"/>
                </a:solidFill>
              </a:defRPr>
            </a:lvl2pPr>
            <a:lvl3pPr indent="-317500" lvl="2" marL="1371600" algn="l">
              <a:lnSpc>
                <a:spcPct val="115000"/>
              </a:lnSpc>
              <a:spcBef>
                <a:spcPts val="1600"/>
              </a:spcBef>
              <a:spcAft>
                <a:spcPts val="0"/>
              </a:spcAft>
              <a:buClr>
                <a:srgbClr val="616161"/>
              </a:buClr>
              <a:buSzPts val="1400"/>
              <a:buChar char="■"/>
              <a:defRPr sz="1400">
                <a:solidFill>
                  <a:srgbClr val="616161"/>
                </a:solidFill>
              </a:defRPr>
            </a:lvl3pPr>
            <a:lvl4pPr indent="-317500" lvl="3" marL="1828800" algn="l">
              <a:lnSpc>
                <a:spcPct val="115000"/>
              </a:lnSpc>
              <a:spcBef>
                <a:spcPts val="1600"/>
              </a:spcBef>
              <a:spcAft>
                <a:spcPts val="0"/>
              </a:spcAft>
              <a:buClr>
                <a:srgbClr val="616161"/>
              </a:buClr>
              <a:buSzPts val="1400"/>
              <a:buChar char="●"/>
              <a:defRPr sz="1400">
                <a:solidFill>
                  <a:srgbClr val="616161"/>
                </a:solidFill>
              </a:defRPr>
            </a:lvl4pPr>
            <a:lvl5pPr indent="-317500" lvl="4" marL="2286000" algn="l">
              <a:lnSpc>
                <a:spcPct val="115000"/>
              </a:lnSpc>
              <a:spcBef>
                <a:spcPts val="1600"/>
              </a:spcBef>
              <a:spcAft>
                <a:spcPts val="0"/>
              </a:spcAft>
              <a:buClr>
                <a:srgbClr val="616161"/>
              </a:buClr>
              <a:buSzPts val="1400"/>
              <a:buChar char="○"/>
              <a:defRPr sz="1400">
                <a:solidFill>
                  <a:srgbClr val="616161"/>
                </a:solidFill>
              </a:defRPr>
            </a:lvl5pPr>
            <a:lvl6pPr indent="-317500" lvl="5" marL="2743200" algn="l">
              <a:lnSpc>
                <a:spcPct val="115000"/>
              </a:lnSpc>
              <a:spcBef>
                <a:spcPts val="1600"/>
              </a:spcBef>
              <a:spcAft>
                <a:spcPts val="0"/>
              </a:spcAft>
              <a:buClr>
                <a:srgbClr val="616161"/>
              </a:buClr>
              <a:buSzPts val="1400"/>
              <a:buChar char="■"/>
              <a:defRPr sz="1400">
                <a:solidFill>
                  <a:srgbClr val="616161"/>
                </a:solidFill>
              </a:defRPr>
            </a:lvl6pPr>
            <a:lvl7pPr indent="-317500" lvl="6" marL="3200400" algn="l">
              <a:lnSpc>
                <a:spcPct val="115000"/>
              </a:lnSpc>
              <a:spcBef>
                <a:spcPts val="1600"/>
              </a:spcBef>
              <a:spcAft>
                <a:spcPts val="0"/>
              </a:spcAft>
              <a:buClr>
                <a:srgbClr val="616161"/>
              </a:buClr>
              <a:buSzPts val="1400"/>
              <a:buChar char="●"/>
              <a:defRPr sz="1400">
                <a:solidFill>
                  <a:srgbClr val="616161"/>
                </a:solidFill>
              </a:defRPr>
            </a:lvl7pPr>
            <a:lvl8pPr indent="-317500" lvl="7" marL="3657600" algn="l">
              <a:lnSpc>
                <a:spcPct val="115000"/>
              </a:lnSpc>
              <a:spcBef>
                <a:spcPts val="1600"/>
              </a:spcBef>
              <a:spcAft>
                <a:spcPts val="0"/>
              </a:spcAft>
              <a:buClr>
                <a:srgbClr val="616161"/>
              </a:buClr>
              <a:buSzPts val="1400"/>
              <a:buChar char="○"/>
              <a:defRPr sz="1400">
                <a:solidFill>
                  <a:srgbClr val="616161"/>
                </a:solidFill>
              </a:defRPr>
            </a:lvl8pPr>
            <a:lvl9pPr indent="-317500" lvl="8" marL="4114800" algn="l">
              <a:lnSpc>
                <a:spcPct val="115000"/>
              </a:lnSpc>
              <a:spcBef>
                <a:spcPts val="1600"/>
              </a:spcBef>
              <a:spcAft>
                <a:spcPts val="1600"/>
              </a:spcAft>
              <a:buClr>
                <a:srgbClr val="616161"/>
              </a:buClr>
              <a:buSzPts val="1400"/>
              <a:buChar char="■"/>
              <a:defRPr sz="1400">
                <a:solidFill>
                  <a:srgbClr val="616161"/>
                </a:solidFill>
              </a:defRPr>
            </a:lvl9pPr>
          </a:lstStyle>
          <a:p/>
        </p:txBody>
      </p:sp>
      <p:sp>
        <p:nvSpPr>
          <p:cNvPr id="64" name="Google Shape;64;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61616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61616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61616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61616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61616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61616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61616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61616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61616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51c1a4b42245d33b">
  <p:cSld name="BLANK_51c1a4b42245d33b">
    <p:spTree>
      <p:nvGrpSpPr>
        <p:cNvPr id="65" name="Shape 65"/>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6" name="Shape 66"/>
        <p:cNvGrpSpPr/>
        <p:nvPr/>
      </p:nvGrpSpPr>
      <p:grpSpPr>
        <a:xfrm>
          <a:off x="0" y="0"/>
          <a:ext cx="0" cy="0"/>
          <a:chOff x="0" y="0"/>
          <a:chExt cx="0" cy="0"/>
        </a:xfrm>
      </p:grpSpPr>
      <p:sp>
        <p:nvSpPr>
          <p:cNvPr id="67" name="Google Shape;67;p7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8" name="Google Shape;68;p7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9" name="Google Shape;69;p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0" name="Shape 70"/>
        <p:cNvGrpSpPr/>
        <p:nvPr/>
      </p:nvGrpSpPr>
      <p:grpSpPr>
        <a:xfrm>
          <a:off x="0" y="0"/>
          <a:ext cx="0" cy="0"/>
          <a:chOff x="0" y="0"/>
          <a:chExt cx="0" cy="0"/>
        </a:xfrm>
      </p:grpSpPr>
      <p:sp>
        <p:nvSpPr>
          <p:cNvPr id="71" name="Google Shape;71;p7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72" name="Google Shape;72;p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7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5" name="Google Shape;75;p7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6" name="Google Shape;76;p7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7" name="Google Shape;77;p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8" name="Shape 78"/>
        <p:cNvGrpSpPr/>
        <p:nvPr/>
      </p:nvGrpSpPr>
      <p:grpSpPr>
        <a:xfrm>
          <a:off x="0" y="0"/>
          <a:ext cx="0" cy="0"/>
          <a:chOff x="0" y="0"/>
          <a:chExt cx="0" cy="0"/>
        </a:xfrm>
      </p:grpSpPr>
      <p:sp>
        <p:nvSpPr>
          <p:cNvPr id="79" name="Google Shape;79;p7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0" name="Google Shape;80;p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1" name="Shape 81"/>
        <p:cNvGrpSpPr/>
        <p:nvPr/>
      </p:nvGrpSpPr>
      <p:grpSpPr>
        <a:xfrm>
          <a:off x="0" y="0"/>
          <a:ext cx="0" cy="0"/>
          <a:chOff x="0" y="0"/>
          <a:chExt cx="0" cy="0"/>
        </a:xfrm>
      </p:grpSpPr>
      <p:sp>
        <p:nvSpPr>
          <p:cNvPr id="82" name="Google Shape;82;p7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83" name="Google Shape;83;p7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84" name="Google Shape;84;p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6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6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5" name="Shape 85"/>
        <p:cNvGrpSpPr/>
        <p:nvPr/>
      </p:nvGrpSpPr>
      <p:grpSpPr>
        <a:xfrm>
          <a:off x="0" y="0"/>
          <a:ext cx="0" cy="0"/>
          <a:chOff x="0" y="0"/>
          <a:chExt cx="0" cy="0"/>
        </a:xfrm>
      </p:grpSpPr>
      <p:sp>
        <p:nvSpPr>
          <p:cNvPr id="86" name="Google Shape;86;p7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87" name="Google Shape;87;p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8" name="Shape 88"/>
        <p:cNvGrpSpPr/>
        <p:nvPr/>
      </p:nvGrpSpPr>
      <p:grpSpPr>
        <a:xfrm>
          <a:off x="0" y="0"/>
          <a:ext cx="0" cy="0"/>
          <a:chOff x="0" y="0"/>
          <a:chExt cx="0" cy="0"/>
        </a:xfrm>
      </p:grpSpPr>
      <p:sp>
        <p:nvSpPr>
          <p:cNvPr id="89" name="Google Shape;89;p7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7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91" name="Google Shape;91;p7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92" name="Google Shape;92;p7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93" name="Google Shape;93;p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4" name="Shape 94"/>
        <p:cNvGrpSpPr/>
        <p:nvPr/>
      </p:nvGrpSpPr>
      <p:grpSpPr>
        <a:xfrm>
          <a:off x="0" y="0"/>
          <a:ext cx="0" cy="0"/>
          <a:chOff x="0" y="0"/>
          <a:chExt cx="0" cy="0"/>
        </a:xfrm>
      </p:grpSpPr>
      <p:sp>
        <p:nvSpPr>
          <p:cNvPr id="95" name="Google Shape;95;p8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96" name="Google Shape;96;p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7" name="Shape 97"/>
        <p:cNvGrpSpPr/>
        <p:nvPr/>
      </p:nvGrpSpPr>
      <p:grpSpPr>
        <a:xfrm>
          <a:off x="0" y="0"/>
          <a:ext cx="0" cy="0"/>
          <a:chOff x="0" y="0"/>
          <a:chExt cx="0" cy="0"/>
        </a:xfrm>
      </p:grpSpPr>
      <p:sp>
        <p:nvSpPr>
          <p:cNvPr id="98" name="Google Shape;98;p8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9" name="Google Shape;99;p8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00" name="Google Shape;100;p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 name="Shape 101"/>
        <p:cNvGrpSpPr/>
        <p:nvPr/>
      </p:nvGrpSpPr>
      <p:grpSpPr>
        <a:xfrm>
          <a:off x="0" y="0"/>
          <a:ext cx="0" cy="0"/>
          <a:chOff x="0" y="0"/>
          <a:chExt cx="0" cy="0"/>
        </a:xfrm>
      </p:grpSpPr>
      <p:sp>
        <p:nvSpPr>
          <p:cNvPr id="102" name="Google Shape;102;p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7" name="Shape 107"/>
        <p:cNvGrpSpPr/>
        <p:nvPr/>
      </p:nvGrpSpPr>
      <p:grpSpPr>
        <a:xfrm>
          <a:off x="0" y="0"/>
          <a:ext cx="0" cy="0"/>
          <a:chOff x="0" y="0"/>
          <a:chExt cx="0" cy="0"/>
        </a:xfrm>
      </p:grpSpPr>
      <p:sp>
        <p:nvSpPr>
          <p:cNvPr id="108" name="Google Shape;108;p7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9" name="Google Shape;109;p7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10" name="Google Shape;110;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1" name="Shape 111"/>
        <p:cNvGrpSpPr/>
        <p:nvPr/>
      </p:nvGrpSpPr>
      <p:grpSpPr>
        <a:xfrm>
          <a:off x="0" y="0"/>
          <a:ext cx="0" cy="0"/>
          <a:chOff x="0" y="0"/>
          <a:chExt cx="0" cy="0"/>
        </a:xfrm>
      </p:grpSpPr>
      <p:sp>
        <p:nvSpPr>
          <p:cNvPr id="112" name="Google Shape;112;p9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3" name="Google Shape;113;p9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4" name="Google Shape;114;p9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5" name="Shape 115"/>
        <p:cNvGrpSpPr/>
        <p:nvPr/>
      </p:nvGrpSpPr>
      <p:grpSpPr>
        <a:xfrm>
          <a:off x="0" y="0"/>
          <a:ext cx="0" cy="0"/>
          <a:chOff x="0" y="0"/>
          <a:chExt cx="0" cy="0"/>
        </a:xfrm>
      </p:grpSpPr>
      <p:sp>
        <p:nvSpPr>
          <p:cNvPr id="116" name="Google Shape;116;p9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17" name="Google Shape;117;p9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8" name="Shape 118"/>
        <p:cNvGrpSpPr/>
        <p:nvPr/>
      </p:nvGrpSpPr>
      <p:grpSpPr>
        <a:xfrm>
          <a:off x="0" y="0"/>
          <a:ext cx="0" cy="0"/>
          <a:chOff x="0" y="0"/>
          <a:chExt cx="0" cy="0"/>
        </a:xfrm>
      </p:grpSpPr>
      <p:sp>
        <p:nvSpPr>
          <p:cNvPr id="119" name="Google Shape;119;p9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0" name="Google Shape;120;p9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1" name="Google Shape;121;p9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 name="Google Shape;122;p9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3" name="Shape 123"/>
        <p:cNvGrpSpPr/>
        <p:nvPr/>
      </p:nvGrpSpPr>
      <p:grpSpPr>
        <a:xfrm>
          <a:off x="0" y="0"/>
          <a:ext cx="0" cy="0"/>
          <a:chOff x="0" y="0"/>
          <a:chExt cx="0" cy="0"/>
        </a:xfrm>
      </p:grpSpPr>
      <p:sp>
        <p:nvSpPr>
          <p:cNvPr id="124" name="Google Shape;124;p9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5" name="Google Shape;125;p9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8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6" name="Shape 126"/>
        <p:cNvGrpSpPr/>
        <p:nvPr/>
      </p:nvGrpSpPr>
      <p:grpSpPr>
        <a:xfrm>
          <a:off x="0" y="0"/>
          <a:ext cx="0" cy="0"/>
          <a:chOff x="0" y="0"/>
          <a:chExt cx="0" cy="0"/>
        </a:xfrm>
      </p:grpSpPr>
      <p:sp>
        <p:nvSpPr>
          <p:cNvPr id="127" name="Google Shape;127;p9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8" name="Google Shape;128;p9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9" name="Google Shape;129;p9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0" name="Shape 130"/>
        <p:cNvGrpSpPr/>
        <p:nvPr/>
      </p:nvGrpSpPr>
      <p:grpSpPr>
        <a:xfrm>
          <a:off x="0" y="0"/>
          <a:ext cx="0" cy="0"/>
          <a:chOff x="0" y="0"/>
          <a:chExt cx="0" cy="0"/>
        </a:xfrm>
      </p:grpSpPr>
      <p:sp>
        <p:nvSpPr>
          <p:cNvPr id="131" name="Google Shape;131;p9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32" name="Google Shape;132;p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3" name="Shape 133"/>
        <p:cNvGrpSpPr/>
        <p:nvPr/>
      </p:nvGrpSpPr>
      <p:grpSpPr>
        <a:xfrm>
          <a:off x="0" y="0"/>
          <a:ext cx="0" cy="0"/>
          <a:chOff x="0" y="0"/>
          <a:chExt cx="0" cy="0"/>
        </a:xfrm>
      </p:grpSpPr>
      <p:sp>
        <p:nvSpPr>
          <p:cNvPr id="134" name="Google Shape;134;p9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9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36" name="Google Shape;136;p9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37" name="Google Shape;137;p9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38" name="Google Shape;138;p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9" name="Shape 139"/>
        <p:cNvGrpSpPr/>
        <p:nvPr/>
      </p:nvGrpSpPr>
      <p:grpSpPr>
        <a:xfrm>
          <a:off x="0" y="0"/>
          <a:ext cx="0" cy="0"/>
          <a:chOff x="0" y="0"/>
          <a:chExt cx="0" cy="0"/>
        </a:xfrm>
      </p:grpSpPr>
      <p:sp>
        <p:nvSpPr>
          <p:cNvPr id="140" name="Google Shape;140;p9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41" name="Google Shape;141;p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2" name="Shape 142"/>
        <p:cNvGrpSpPr/>
        <p:nvPr/>
      </p:nvGrpSpPr>
      <p:grpSpPr>
        <a:xfrm>
          <a:off x="0" y="0"/>
          <a:ext cx="0" cy="0"/>
          <a:chOff x="0" y="0"/>
          <a:chExt cx="0" cy="0"/>
        </a:xfrm>
      </p:grpSpPr>
      <p:sp>
        <p:nvSpPr>
          <p:cNvPr id="143" name="Google Shape;143;p100"/>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44" name="Google Shape;144;p100"/>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45" name="Google Shape;145;p1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6" name="Shape 146"/>
        <p:cNvGrpSpPr/>
        <p:nvPr/>
      </p:nvGrpSpPr>
      <p:grpSpPr>
        <a:xfrm>
          <a:off x="0" y="0"/>
          <a:ext cx="0" cy="0"/>
          <a:chOff x="0" y="0"/>
          <a:chExt cx="0" cy="0"/>
        </a:xfrm>
      </p:grpSpPr>
      <p:sp>
        <p:nvSpPr>
          <p:cNvPr id="147" name="Google Shape;147;p1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2" name="Shape 152"/>
        <p:cNvGrpSpPr/>
        <p:nvPr/>
      </p:nvGrpSpPr>
      <p:grpSpPr>
        <a:xfrm>
          <a:off x="0" y="0"/>
          <a:ext cx="0" cy="0"/>
          <a:chOff x="0" y="0"/>
          <a:chExt cx="0" cy="0"/>
        </a:xfrm>
      </p:grpSpPr>
      <p:sp>
        <p:nvSpPr>
          <p:cNvPr id="153" name="Google Shape;153;p10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54" name="Google Shape;154;p10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5" name="Google Shape;155;p1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6" name="Shape 156"/>
        <p:cNvGrpSpPr/>
        <p:nvPr/>
      </p:nvGrpSpPr>
      <p:grpSpPr>
        <a:xfrm>
          <a:off x="0" y="0"/>
          <a:ext cx="0" cy="0"/>
          <a:chOff x="0" y="0"/>
          <a:chExt cx="0" cy="0"/>
        </a:xfrm>
      </p:grpSpPr>
      <p:sp>
        <p:nvSpPr>
          <p:cNvPr id="157" name="Google Shape;157;p10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8" name="Google Shape;158;p1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9" name="Shape 159"/>
        <p:cNvGrpSpPr/>
        <p:nvPr/>
      </p:nvGrpSpPr>
      <p:grpSpPr>
        <a:xfrm>
          <a:off x="0" y="0"/>
          <a:ext cx="0" cy="0"/>
          <a:chOff x="0" y="0"/>
          <a:chExt cx="0" cy="0"/>
        </a:xfrm>
      </p:grpSpPr>
      <p:sp>
        <p:nvSpPr>
          <p:cNvPr id="160" name="Google Shape;160;p10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1" name="Google Shape;161;p10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2" name="Google Shape;162;p1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3" name="Shape 163"/>
        <p:cNvGrpSpPr/>
        <p:nvPr/>
      </p:nvGrpSpPr>
      <p:grpSpPr>
        <a:xfrm>
          <a:off x="0" y="0"/>
          <a:ext cx="0" cy="0"/>
          <a:chOff x="0" y="0"/>
          <a:chExt cx="0" cy="0"/>
        </a:xfrm>
      </p:grpSpPr>
      <p:sp>
        <p:nvSpPr>
          <p:cNvPr id="164" name="Google Shape;164;p10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5" name="Google Shape;165;p10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66" name="Google Shape;166;p10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67" name="Google Shape;167;p1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8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8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8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8" name="Shape 168"/>
        <p:cNvGrpSpPr/>
        <p:nvPr/>
      </p:nvGrpSpPr>
      <p:grpSpPr>
        <a:xfrm>
          <a:off x="0" y="0"/>
          <a:ext cx="0" cy="0"/>
          <a:chOff x="0" y="0"/>
          <a:chExt cx="0" cy="0"/>
        </a:xfrm>
      </p:grpSpPr>
      <p:sp>
        <p:nvSpPr>
          <p:cNvPr id="169" name="Google Shape;169;p10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0" name="Google Shape;170;p1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1" name="Shape 171"/>
        <p:cNvGrpSpPr/>
        <p:nvPr/>
      </p:nvGrpSpPr>
      <p:grpSpPr>
        <a:xfrm>
          <a:off x="0" y="0"/>
          <a:ext cx="0" cy="0"/>
          <a:chOff x="0" y="0"/>
          <a:chExt cx="0" cy="0"/>
        </a:xfrm>
      </p:grpSpPr>
      <p:sp>
        <p:nvSpPr>
          <p:cNvPr id="172" name="Google Shape;172;p10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73" name="Google Shape;173;p10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74" name="Google Shape;174;p1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75" name="Shape 175"/>
        <p:cNvGrpSpPr/>
        <p:nvPr/>
      </p:nvGrpSpPr>
      <p:grpSpPr>
        <a:xfrm>
          <a:off x="0" y="0"/>
          <a:ext cx="0" cy="0"/>
          <a:chOff x="0" y="0"/>
          <a:chExt cx="0" cy="0"/>
        </a:xfrm>
      </p:grpSpPr>
      <p:sp>
        <p:nvSpPr>
          <p:cNvPr id="176" name="Google Shape;176;p10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77" name="Google Shape;177;p1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8" name="Shape 178"/>
        <p:cNvGrpSpPr/>
        <p:nvPr/>
      </p:nvGrpSpPr>
      <p:grpSpPr>
        <a:xfrm>
          <a:off x="0" y="0"/>
          <a:ext cx="0" cy="0"/>
          <a:chOff x="0" y="0"/>
          <a:chExt cx="0" cy="0"/>
        </a:xfrm>
      </p:grpSpPr>
      <p:sp>
        <p:nvSpPr>
          <p:cNvPr id="179" name="Google Shape;179;p1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81" name="Google Shape;181;p1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82" name="Google Shape;182;p1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83" name="Google Shape;183;p1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4" name="Shape 184"/>
        <p:cNvGrpSpPr/>
        <p:nvPr/>
      </p:nvGrpSpPr>
      <p:grpSpPr>
        <a:xfrm>
          <a:off x="0" y="0"/>
          <a:ext cx="0" cy="0"/>
          <a:chOff x="0" y="0"/>
          <a:chExt cx="0" cy="0"/>
        </a:xfrm>
      </p:grpSpPr>
      <p:sp>
        <p:nvSpPr>
          <p:cNvPr id="185" name="Google Shape;185;p1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86" name="Google Shape;186;p1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7" name="Shape 187"/>
        <p:cNvGrpSpPr/>
        <p:nvPr/>
      </p:nvGrpSpPr>
      <p:grpSpPr>
        <a:xfrm>
          <a:off x="0" y="0"/>
          <a:ext cx="0" cy="0"/>
          <a:chOff x="0" y="0"/>
          <a:chExt cx="0" cy="0"/>
        </a:xfrm>
      </p:grpSpPr>
      <p:sp>
        <p:nvSpPr>
          <p:cNvPr id="188" name="Google Shape;188;p1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89" name="Google Shape;189;p1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190" name="Google Shape;190;p1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1" name="Shape 191"/>
        <p:cNvGrpSpPr/>
        <p:nvPr/>
      </p:nvGrpSpPr>
      <p:grpSpPr>
        <a:xfrm>
          <a:off x="0" y="0"/>
          <a:ext cx="0" cy="0"/>
          <a:chOff x="0" y="0"/>
          <a:chExt cx="0" cy="0"/>
        </a:xfrm>
      </p:grpSpPr>
      <p:sp>
        <p:nvSpPr>
          <p:cNvPr id="192" name="Google Shape;192;p1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8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8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8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8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8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8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8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8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8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8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5.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1.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2" Type="http://schemas.openxmlformats.org/officeDocument/2006/relationships/theme" Target="../theme/theme4.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6.xml"/><Relationship Id="rId10" Type="http://schemas.openxmlformats.org/officeDocument/2006/relationships/slideLayout" Target="../slideLayouts/slideLayout45.xml"/><Relationship Id="rId12" Type="http://schemas.openxmlformats.org/officeDocument/2006/relationships/theme" Target="../theme/theme3.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6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6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3F3F3"/>
        </a:solidFill>
      </p:bgPr>
    </p:bg>
    <p:spTree>
      <p:nvGrpSpPr>
        <p:cNvPr id="50" name="Shape 50"/>
        <p:cNvGrpSpPr/>
        <p:nvPr/>
      </p:nvGrpSpPr>
      <p:grpSpPr>
        <a:xfrm>
          <a:off x="0" y="0"/>
          <a:ext cx="0" cy="0"/>
          <a:chOff x="0" y="0"/>
          <a:chExt cx="0" cy="0"/>
        </a:xfrm>
      </p:grpSpPr>
      <p:sp>
        <p:nvSpPr>
          <p:cNvPr id="51" name="Google Shape;51;p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6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03" name="Shape 103"/>
        <p:cNvGrpSpPr/>
        <p:nvPr/>
      </p:nvGrpSpPr>
      <p:grpSpPr>
        <a:xfrm>
          <a:off x="0" y="0"/>
          <a:ext cx="0" cy="0"/>
          <a:chOff x="0" y="0"/>
          <a:chExt cx="0" cy="0"/>
        </a:xfrm>
      </p:grpSpPr>
      <p:sp>
        <p:nvSpPr>
          <p:cNvPr id="104" name="Google Shape;104;p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05" name="Google Shape;105;p6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06" name="Google Shape;106;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48" name="Shape 148"/>
        <p:cNvGrpSpPr/>
        <p:nvPr/>
      </p:nvGrpSpPr>
      <p:grpSpPr>
        <a:xfrm>
          <a:off x="0" y="0"/>
          <a:ext cx="0" cy="0"/>
          <a:chOff x="0" y="0"/>
          <a:chExt cx="0" cy="0"/>
        </a:xfrm>
      </p:grpSpPr>
      <p:sp>
        <p:nvSpPr>
          <p:cNvPr id="149" name="Google Shape;149;p10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50" name="Google Shape;150;p10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51" name="Google Shape;151;p1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hyperlink" Target="https://neurohive.io/wp-content/uploads/2018/11/object-recognition-e1541510005103.png" TargetMode="External"/><Relationship Id="rId5" Type="http://schemas.openxmlformats.org/officeDocument/2006/relationships/image" Target="../media/image9.png"/><Relationship Id="rId6" Type="http://schemas.openxmlformats.org/officeDocument/2006/relationships/image" Target="../media/image23.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3.jpg"/><Relationship Id="rId4" Type="http://schemas.openxmlformats.org/officeDocument/2006/relationships/image" Target="../media/image4.png"/><Relationship Id="rId5" Type="http://schemas.openxmlformats.org/officeDocument/2006/relationships/hyperlink" Target="https://www.rhombussystems.com/img/face-detection-recognition.png" TargetMode="External"/><Relationship Id="rId6" Type="http://schemas.openxmlformats.org/officeDocument/2006/relationships/hyperlink" Target="https://ipvm-uploads.s3.amazonaws.com/uploads/embedded_image/f74582bead7f238c61e05b74c191365eac8d248ed5591faf5cddf30683221eaa/c6a8744b-d6ff-4b4f-9c7b-89c1a8a4f5bb.jp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6.gif"/><Relationship Id="rId4" Type="http://schemas.openxmlformats.org/officeDocument/2006/relationships/image" Target="../media/image16.gif"/><Relationship Id="rId5" Type="http://schemas.openxmlformats.org/officeDocument/2006/relationships/hyperlink" Target="https://nanonets.com/blog/object-tracking-deepsort/" TargetMode="External"/><Relationship Id="rId6" Type="http://schemas.openxmlformats.org/officeDocument/2006/relationships/hyperlink" Target="https://nanonets.com/blog/object-tracking-deepsort/" TargetMode="External"/><Relationship Id="rId7" Type="http://schemas.openxmlformats.org/officeDocument/2006/relationships/hyperlink" Target="https://thumbs.gfycat.com/JoyousAdorableArrowcrab-small.gi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9.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jpg"/><Relationship Id="rId4" Type="http://schemas.openxmlformats.org/officeDocument/2006/relationships/image" Target="../media/image17.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24.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18.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6.jpg"/><Relationship Id="rId4" Type="http://schemas.openxmlformats.org/officeDocument/2006/relationships/image" Target="../media/image23.gif"/><Relationship Id="rId5" Type="http://schemas.openxmlformats.org/officeDocument/2006/relationships/image" Target="../media/image21.png"/><Relationship Id="rId6"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0.png"/><Relationship Id="rId4" Type="http://schemas.openxmlformats.org/officeDocument/2006/relationships/image" Target="../media/image33.png"/><Relationship Id="rId5" Type="http://schemas.openxmlformats.org/officeDocument/2006/relationships/image" Target="../media/image45.png"/><Relationship Id="rId6" Type="http://schemas.openxmlformats.org/officeDocument/2006/relationships/image" Target="../media/image34.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8.png"/><Relationship Id="rId4" Type="http://schemas.openxmlformats.org/officeDocument/2006/relationships/image" Target="../media/image56.png"/><Relationship Id="rId5" Type="http://schemas.openxmlformats.org/officeDocument/2006/relationships/image" Target="../media/image43.png"/><Relationship Id="rId6" Type="http://schemas.openxmlformats.org/officeDocument/2006/relationships/hyperlink" Target="https://www.cliffsnotes.com/study-guides/algebra/algebra-i/coordinate-geometry/linear-inequalities-and-half-planes"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5.pn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4.jpg"/><Relationship Id="rId4" Type="http://schemas.openxmlformats.org/officeDocument/2006/relationships/hyperlink" Target="http://www.cs.us.es/~fsancho/?e=135" TargetMode="External"/><Relationship Id="rId5"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2.jpg"/><Relationship Id="rId4" Type="http://schemas.openxmlformats.org/officeDocument/2006/relationships/image" Target="../media/image94.gif"/><Relationship Id="rId5" Type="http://schemas.openxmlformats.org/officeDocument/2006/relationships/image" Target="../media/image60.png"/><Relationship Id="rId6" Type="http://schemas.openxmlformats.org/officeDocument/2006/relationships/image" Target="../media/image5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3.xml"/><Relationship Id="rId3" Type="http://schemas.openxmlformats.org/officeDocument/2006/relationships/image" Target="../media/image76.png"/><Relationship Id="rId4" Type="http://schemas.openxmlformats.org/officeDocument/2006/relationships/image" Target="../media/image6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4.xml"/><Relationship Id="rId3" Type="http://schemas.openxmlformats.org/officeDocument/2006/relationships/image" Target="../media/image59.png"/><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5.xml"/><Relationship Id="rId3" Type="http://schemas.openxmlformats.org/officeDocument/2006/relationships/image" Target="../media/image86.png"/><Relationship Id="rId4" Type="http://schemas.openxmlformats.org/officeDocument/2006/relationships/image" Target="../media/image54.png"/><Relationship Id="rId5" Type="http://schemas.openxmlformats.org/officeDocument/2006/relationships/image" Target="../media/image6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6.xml"/><Relationship Id="rId3" Type="http://schemas.openxmlformats.org/officeDocument/2006/relationships/image" Target="../media/image62.png"/><Relationship Id="rId4" Type="http://schemas.openxmlformats.org/officeDocument/2006/relationships/image" Target="../media/image50.png"/><Relationship Id="rId5" Type="http://schemas.openxmlformats.org/officeDocument/2006/relationships/image" Target="../media/image58.png"/><Relationship Id="rId6" Type="http://schemas.openxmlformats.org/officeDocument/2006/relationships/image" Target="../media/image7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7.xml"/><Relationship Id="rId3" Type="http://schemas.openxmlformats.org/officeDocument/2006/relationships/image" Target="../media/image68.png"/><Relationship Id="rId4" Type="http://schemas.openxmlformats.org/officeDocument/2006/relationships/image" Target="../media/image61.png"/><Relationship Id="rId5" Type="http://schemas.openxmlformats.org/officeDocument/2006/relationships/image" Target="../media/image58.png"/><Relationship Id="rId6" Type="http://schemas.openxmlformats.org/officeDocument/2006/relationships/image" Target="../media/image7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8.xml"/><Relationship Id="rId3" Type="http://schemas.openxmlformats.org/officeDocument/2006/relationships/image" Target="../media/image7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0.xml"/><Relationship Id="rId3" Type="http://schemas.openxmlformats.org/officeDocument/2006/relationships/image" Target="../media/image65.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1.xml"/><Relationship Id="rId3" Type="http://schemas.openxmlformats.org/officeDocument/2006/relationships/image" Target="../media/image80.gi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2.xml"/><Relationship Id="rId3" Type="http://schemas.openxmlformats.org/officeDocument/2006/relationships/image" Target="../media/image73.gif"/><Relationship Id="rId4" Type="http://schemas.openxmlformats.org/officeDocument/2006/relationships/image" Target="../media/image75.gi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3.xml"/><Relationship Id="rId3" Type="http://schemas.openxmlformats.org/officeDocument/2006/relationships/image" Target="../media/image73.gif"/><Relationship Id="rId4" Type="http://schemas.openxmlformats.org/officeDocument/2006/relationships/image" Target="../media/image70.gi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4.xml"/><Relationship Id="rId3" Type="http://schemas.openxmlformats.org/officeDocument/2006/relationships/image" Target="../media/image73.gif"/><Relationship Id="rId4" Type="http://schemas.openxmlformats.org/officeDocument/2006/relationships/image" Target="../media/image64.g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5.xml"/><Relationship Id="rId3" Type="http://schemas.openxmlformats.org/officeDocument/2006/relationships/image" Target="../media/image65.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6.xml"/><Relationship Id="rId3" Type="http://schemas.openxmlformats.org/officeDocument/2006/relationships/image" Target="../media/image78.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7.xml"/><Relationship Id="rId3" Type="http://schemas.openxmlformats.org/officeDocument/2006/relationships/image" Target="../media/image65.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8.xml"/><Relationship Id="rId3" Type="http://schemas.openxmlformats.org/officeDocument/2006/relationships/image" Target="../media/image77.jpg"/><Relationship Id="rId4" Type="http://schemas.openxmlformats.org/officeDocument/2006/relationships/image" Target="../media/image82.png"/><Relationship Id="rId5" Type="http://schemas.openxmlformats.org/officeDocument/2006/relationships/image" Target="../media/image92.gif"/><Relationship Id="rId6" Type="http://schemas.openxmlformats.org/officeDocument/2006/relationships/image" Target="../media/image74.gif"/><Relationship Id="rId7" Type="http://schemas.openxmlformats.org/officeDocument/2006/relationships/image" Target="../media/image93.gi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9.xml"/><Relationship Id="rId3" Type="http://schemas.openxmlformats.org/officeDocument/2006/relationships/image" Target="../media/image89.jpg"/><Relationship Id="rId4" Type="http://schemas.openxmlformats.org/officeDocument/2006/relationships/image" Target="../media/image9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0.xml"/><Relationship Id="rId3" Type="http://schemas.openxmlformats.org/officeDocument/2006/relationships/image" Target="../media/image65.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1.xml"/><Relationship Id="rId3" Type="http://schemas.openxmlformats.org/officeDocument/2006/relationships/image" Target="../media/image91.png"/><Relationship Id="rId4" Type="http://schemas.openxmlformats.org/officeDocument/2006/relationships/image" Target="../media/image85.gif"/><Relationship Id="rId5" Type="http://schemas.openxmlformats.org/officeDocument/2006/relationships/image" Target="../media/image83.gif"/><Relationship Id="rId6" Type="http://schemas.openxmlformats.org/officeDocument/2006/relationships/image" Target="../media/image95.gi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2.xml"/><Relationship Id="rId3" Type="http://schemas.openxmlformats.org/officeDocument/2006/relationships/image" Target="../media/image96.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3.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sz="4800">
                <a:latin typeface="Calibri"/>
                <a:ea typeface="Calibri"/>
                <a:cs typeface="Calibri"/>
                <a:sym typeface="Calibri"/>
              </a:rPr>
              <a:t>Deep Learning Practice: Computer Vision Module</a:t>
            </a:r>
            <a:endParaRPr sz="4800">
              <a:latin typeface="Calibri"/>
              <a:ea typeface="Calibri"/>
              <a:cs typeface="Calibri"/>
              <a:sym typeface="Calibri"/>
            </a:endParaRPr>
          </a:p>
        </p:txBody>
      </p:sp>
      <p:sp>
        <p:nvSpPr>
          <p:cNvPr id="198" name="Google Shape;198;p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FDF4E4"/>
              </a:buClr>
              <a:buSzPts val="2800"/>
              <a:buFont typeface="Roboto"/>
              <a:buNone/>
            </a:pPr>
            <a:r>
              <a:rPr lang="en">
                <a:solidFill>
                  <a:srgbClr val="666666"/>
                </a:solidFill>
                <a:latin typeface="Calibri"/>
                <a:ea typeface="Calibri"/>
                <a:cs typeface="Calibri"/>
                <a:sym typeface="Calibri"/>
              </a:rPr>
              <a:t>Kaushik Mitra</a:t>
            </a:r>
            <a:endParaRPr>
              <a:solidFill>
                <a:srgbClr val="666666"/>
              </a:solidFill>
              <a:latin typeface="Calibri"/>
              <a:ea typeface="Calibri"/>
              <a:cs typeface="Calibri"/>
              <a:sym typeface="Calibri"/>
            </a:endParaRPr>
          </a:p>
          <a:p>
            <a:pPr indent="0" lvl="0" marL="0" rtl="0" algn="ctr">
              <a:lnSpc>
                <a:spcPct val="100000"/>
              </a:lnSpc>
              <a:spcBef>
                <a:spcPts val="0"/>
              </a:spcBef>
              <a:spcAft>
                <a:spcPts val="0"/>
              </a:spcAft>
              <a:buClr>
                <a:srgbClr val="FDF4E4"/>
              </a:buClr>
              <a:buSzPts val="2800"/>
              <a:buFont typeface="Roboto"/>
              <a:buNone/>
            </a:pPr>
            <a:r>
              <a:rPr lang="en">
                <a:solidFill>
                  <a:srgbClr val="666666"/>
                </a:solidFill>
                <a:latin typeface="Calibri"/>
                <a:ea typeface="Calibri"/>
                <a:cs typeface="Calibri"/>
                <a:sym typeface="Calibri"/>
              </a:rPr>
              <a:t>Electrical Engineering</a:t>
            </a:r>
            <a:endParaRPr>
              <a:solidFill>
                <a:srgbClr val="666666"/>
              </a:solidFill>
              <a:latin typeface="Calibri"/>
              <a:ea typeface="Calibri"/>
              <a:cs typeface="Calibri"/>
              <a:sym typeface="Calibri"/>
            </a:endParaRPr>
          </a:p>
          <a:p>
            <a:pPr indent="0" lvl="0" marL="0" rtl="0" algn="ctr">
              <a:lnSpc>
                <a:spcPct val="100000"/>
              </a:lnSpc>
              <a:spcBef>
                <a:spcPts val="0"/>
              </a:spcBef>
              <a:spcAft>
                <a:spcPts val="0"/>
              </a:spcAft>
              <a:buClr>
                <a:srgbClr val="FDF4E4"/>
              </a:buClr>
              <a:buSzPts val="2800"/>
              <a:buFont typeface="Roboto"/>
              <a:buNone/>
            </a:pPr>
            <a:r>
              <a:rPr lang="en">
                <a:solidFill>
                  <a:srgbClr val="666666"/>
                </a:solidFill>
                <a:latin typeface="Calibri"/>
                <a:ea typeface="Calibri"/>
                <a:cs typeface="Calibri"/>
                <a:sym typeface="Calibri"/>
              </a:rPr>
              <a:t>IIT Madras</a:t>
            </a:r>
            <a:endParaRPr>
              <a:solidFill>
                <a:srgbClr val="666666"/>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Object/face Detection (Recognition + Localization)</a:t>
            </a:r>
            <a:endParaRPr/>
          </a:p>
        </p:txBody>
      </p:sp>
      <p:pic>
        <p:nvPicPr>
          <p:cNvPr id="255" name="Google Shape;255;p10"/>
          <p:cNvPicPr preferRelativeResize="0"/>
          <p:nvPr/>
        </p:nvPicPr>
        <p:blipFill rotWithShape="1">
          <a:blip r:embed="rId3">
            <a:alphaModFix/>
          </a:blip>
          <a:srcRect b="0" l="0" r="0" t="0"/>
          <a:stretch/>
        </p:blipFill>
        <p:spPr>
          <a:xfrm>
            <a:off x="152400" y="1170125"/>
            <a:ext cx="2953275" cy="1659875"/>
          </a:xfrm>
          <a:prstGeom prst="rect">
            <a:avLst/>
          </a:prstGeom>
          <a:noFill/>
          <a:ln>
            <a:noFill/>
          </a:ln>
        </p:spPr>
      </p:pic>
      <p:sp>
        <p:nvSpPr>
          <p:cNvPr id="256" name="Google Shape;256;p10"/>
          <p:cNvSpPr txBox="1"/>
          <p:nvPr/>
        </p:nvSpPr>
        <p:spPr>
          <a:xfrm>
            <a:off x="311700" y="2765450"/>
            <a:ext cx="2593200" cy="21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sng" cap="none" strike="noStrike">
                <a:solidFill>
                  <a:schemeClr val="hlink"/>
                </a:solidFill>
                <a:latin typeface="Arial"/>
                <a:ea typeface="Arial"/>
                <a:cs typeface="Arial"/>
                <a:sym typeface="Arial"/>
                <a:hlinkClick r:id="rId4"/>
              </a:rPr>
              <a:t>Image Source</a:t>
            </a:r>
            <a:endParaRPr b="0" i="0" sz="1000" u="none" cap="none" strike="noStrike">
              <a:solidFill>
                <a:srgbClr val="000000"/>
              </a:solidFill>
              <a:latin typeface="Arial"/>
              <a:ea typeface="Arial"/>
              <a:cs typeface="Arial"/>
              <a:sym typeface="Arial"/>
            </a:endParaRPr>
          </a:p>
        </p:txBody>
      </p:sp>
      <p:sp>
        <p:nvSpPr>
          <p:cNvPr id="257" name="Google Shape;257;p10"/>
          <p:cNvSpPr txBox="1"/>
          <p:nvPr/>
        </p:nvSpPr>
        <p:spPr>
          <a:xfrm>
            <a:off x="4804229" y="4454825"/>
            <a:ext cx="3507000" cy="21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You Only Look Once: Unified, Real-Time Object Detection</a:t>
            </a:r>
            <a:endParaRPr b="0" i="0" sz="1000" u="none" cap="none" strike="noStrike">
              <a:solidFill>
                <a:srgbClr val="000000"/>
              </a:solidFill>
              <a:latin typeface="Arial"/>
              <a:ea typeface="Arial"/>
              <a:cs typeface="Arial"/>
              <a:sym typeface="Arial"/>
            </a:endParaRPr>
          </a:p>
        </p:txBody>
      </p:sp>
      <p:pic>
        <p:nvPicPr>
          <p:cNvPr id="258" name="Google Shape;258;p10"/>
          <p:cNvPicPr preferRelativeResize="0"/>
          <p:nvPr/>
        </p:nvPicPr>
        <p:blipFill rotWithShape="1">
          <a:blip r:embed="rId5">
            <a:alphaModFix/>
          </a:blip>
          <a:srcRect b="0" l="0" r="0" t="0"/>
          <a:stretch/>
        </p:blipFill>
        <p:spPr>
          <a:xfrm>
            <a:off x="113850" y="3152078"/>
            <a:ext cx="3030376" cy="1517847"/>
          </a:xfrm>
          <a:prstGeom prst="rect">
            <a:avLst/>
          </a:prstGeom>
          <a:noFill/>
          <a:ln>
            <a:noFill/>
          </a:ln>
        </p:spPr>
      </p:pic>
      <p:pic>
        <p:nvPicPr>
          <p:cNvPr id="259" name="Google Shape;259;p10"/>
          <p:cNvPicPr preferRelativeResize="0"/>
          <p:nvPr/>
        </p:nvPicPr>
        <p:blipFill rotWithShape="1">
          <a:blip r:embed="rId6">
            <a:alphaModFix/>
          </a:blip>
          <a:srcRect b="0" l="0" r="0" t="0"/>
          <a:stretch/>
        </p:blipFill>
        <p:spPr>
          <a:xfrm>
            <a:off x="3211250" y="1170125"/>
            <a:ext cx="5932750" cy="33341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solidFill>
                  <a:schemeClr val="dk2"/>
                </a:solidFill>
              </a:rPr>
              <a:t>Face detection + Localization + Classification</a:t>
            </a:r>
            <a:endParaRPr/>
          </a:p>
        </p:txBody>
      </p:sp>
      <p:pic>
        <p:nvPicPr>
          <p:cNvPr id="265" name="Google Shape;265;p11"/>
          <p:cNvPicPr preferRelativeResize="0"/>
          <p:nvPr/>
        </p:nvPicPr>
        <p:blipFill rotWithShape="1">
          <a:blip r:embed="rId3">
            <a:alphaModFix/>
          </a:blip>
          <a:srcRect b="0" l="0" r="0" t="0"/>
          <a:stretch/>
        </p:blipFill>
        <p:spPr>
          <a:xfrm>
            <a:off x="4054606" y="1471075"/>
            <a:ext cx="4936994" cy="2781173"/>
          </a:xfrm>
          <a:prstGeom prst="rect">
            <a:avLst/>
          </a:prstGeom>
          <a:noFill/>
          <a:ln>
            <a:noFill/>
          </a:ln>
        </p:spPr>
      </p:pic>
      <p:pic>
        <p:nvPicPr>
          <p:cNvPr id="266" name="Google Shape;266;p11"/>
          <p:cNvPicPr preferRelativeResize="0"/>
          <p:nvPr/>
        </p:nvPicPr>
        <p:blipFill rotWithShape="1">
          <a:blip r:embed="rId4">
            <a:alphaModFix/>
          </a:blip>
          <a:srcRect b="0" l="0" r="0" t="0"/>
          <a:stretch/>
        </p:blipFill>
        <p:spPr>
          <a:xfrm>
            <a:off x="259050" y="2017450"/>
            <a:ext cx="3654175" cy="1688424"/>
          </a:xfrm>
          <a:prstGeom prst="rect">
            <a:avLst/>
          </a:prstGeom>
          <a:noFill/>
          <a:ln>
            <a:noFill/>
          </a:ln>
        </p:spPr>
      </p:pic>
      <p:sp>
        <p:nvSpPr>
          <p:cNvPr id="267" name="Google Shape;267;p11"/>
          <p:cNvSpPr txBox="1"/>
          <p:nvPr/>
        </p:nvSpPr>
        <p:spPr>
          <a:xfrm>
            <a:off x="616500" y="3679850"/>
            <a:ext cx="2593200" cy="21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sng" cap="none" strike="noStrike">
                <a:solidFill>
                  <a:schemeClr val="hlink"/>
                </a:solidFill>
                <a:latin typeface="Arial"/>
                <a:ea typeface="Arial"/>
                <a:cs typeface="Arial"/>
                <a:sym typeface="Arial"/>
                <a:hlinkClick r:id="rId5"/>
              </a:rPr>
              <a:t>Image Source</a:t>
            </a:r>
            <a:endParaRPr b="0" i="0" sz="1000" u="none" cap="none" strike="noStrike">
              <a:solidFill>
                <a:srgbClr val="000000"/>
              </a:solidFill>
              <a:latin typeface="Arial"/>
              <a:ea typeface="Arial"/>
              <a:cs typeface="Arial"/>
              <a:sym typeface="Arial"/>
            </a:endParaRPr>
          </a:p>
        </p:txBody>
      </p:sp>
      <p:sp>
        <p:nvSpPr>
          <p:cNvPr id="268" name="Google Shape;268;p11"/>
          <p:cNvSpPr txBox="1"/>
          <p:nvPr/>
        </p:nvSpPr>
        <p:spPr>
          <a:xfrm>
            <a:off x="5128725" y="4252250"/>
            <a:ext cx="2593200" cy="21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sng" cap="none" strike="noStrike">
                <a:solidFill>
                  <a:schemeClr val="hlink"/>
                </a:solidFill>
                <a:latin typeface="Arial"/>
                <a:ea typeface="Arial"/>
                <a:cs typeface="Arial"/>
                <a:sym typeface="Arial"/>
                <a:hlinkClick r:id="rId6"/>
              </a:rPr>
              <a:t>Image Source</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solidFill>
                  <a:schemeClr val="dk2"/>
                </a:solidFill>
              </a:rPr>
              <a:t>Number Plate Reader</a:t>
            </a:r>
            <a:endParaRPr b="1">
              <a:solidFill>
                <a:schemeClr val="dk2"/>
              </a:solidFill>
            </a:endParaRPr>
          </a:p>
        </p:txBody>
      </p:sp>
      <p:pic>
        <p:nvPicPr>
          <p:cNvPr id="274" name="Google Shape;274;p12"/>
          <p:cNvPicPr preferRelativeResize="0"/>
          <p:nvPr/>
        </p:nvPicPr>
        <p:blipFill rotWithShape="1">
          <a:blip r:embed="rId3">
            <a:alphaModFix/>
          </a:blip>
          <a:srcRect b="0" l="0" r="0" t="0"/>
          <a:stretch/>
        </p:blipFill>
        <p:spPr>
          <a:xfrm>
            <a:off x="311700" y="1651513"/>
            <a:ext cx="2807900" cy="1840475"/>
          </a:xfrm>
          <a:prstGeom prst="rect">
            <a:avLst/>
          </a:prstGeom>
          <a:noFill/>
          <a:ln>
            <a:noFill/>
          </a:ln>
        </p:spPr>
      </p:pic>
      <p:pic>
        <p:nvPicPr>
          <p:cNvPr id="275" name="Google Shape;275;p12"/>
          <p:cNvPicPr preferRelativeResize="0"/>
          <p:nvPr/>
        </p:nvPicPr>
        <p:blipFill rotWithShape="1">
          <a:blip r:embed="rId4">
            <a:alphaModFix/>
          </a:blip>
          <a:srcRect b="0" l="0" r="0" t="0"/>
          <a:stretch/>
        </p:blipFill>
        <p:spPr>
          <a:xfrm>
            <a:off x="3272000" y="1170125"/>
            <a:ext cx="5719601" cy="286742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13"/>
          <p:cNvSpPr txBox="1"/>
          <p:nvPr>
            <p:ph type="title"/>
          </p:nvPr>
        </p:nvSpPr>
        <p:spPr>
          <a:xfrm>
            <a:off x="311700" y="-121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solidFill>
                  <a:schemeClr val="dk2"/>
                </a:solidFill>
              </a:rPr>
              <a:t>Image Segmentation</a:t>
            </a:r>
            <a:endParaRPr/>
          </a:p>
        </p:txBody>
      </p:sp>
      <p:pic>
        <p:nvPicPr>
          <p:cNvPr id="281" name="Google Shape;281;p13"/>
          <p:cNvPicPr preferRelativeResize="0"/>
          <p:nvPr/>
        </p:nvPicPr>
        <p:blipFill rotWithShape="1">
          <a:blip r:embed="rId3">
            <a:alphaModFix/>
          </a:blip>
          <a:srcRect b="0" l="0" r="50641" t="0"/>
          <a:stretch/>
        </p:blipFill>
        <p:spPr>
          <a:xfrm>
            <a:off x="1171575" y="602450"/>
            <a:ext cx="6095124" cy="4527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solidFill>
                  <a:schemeClr val="dk2"/>
                </a:solidFill>
              </a:rPr>
              <a:t>Object Tracking</a:t>
            </a:r>
            <a:endParaRPr/>
          </a:p>
        </p:txBody>
      </p:sp>
      <p:pic>
        <p:nvPicPr>
          <p:cNvPr id="287" name="Google Shape;287;p14"/>
          <p:cNvPicPr preferRelativeResize="0"/>
          <p:nvPr/>
        </p:nvPicPr>
        <p:blipFill rotWithShape="1">
          <a:blip r:embed="rId3">
            <a:alphaModFix/>
          </a:blip>
          <a:srcRect b="0" l="0" r="0" t="0"/>
          <a:stretch/>
        </p:blipFill>
        <p:spPr>
          <a:xfrm>
            <a:off x="311688" y="1670050"/>
            <a:ext cx="4143375" cy="2381250"/>
          </a:xfrm>
          <a:prstGeom prst="rect">
            <a:avLst/>
          </a:prstGeom>
          <a:noFill/>
          <a:ln>
            <a:noFill/>
          </a:ln>
        </p:spPr>
      </p:pic>
      <p:pic>
        <p:nvPicPr>
          <p:cNvPr id="288" name="Google Shape;288;p14"/>
          <p:cNvPicPr preferRelativeResize="0"/>
          <p:nvPr/>
        </p:nvPicPr>
        <p:blipFill rotWithShape="1">
          <a:blip r:embed="rId4">
            <a:alphaModFix/>
          </a:blip>
          <a:srcRect b="0" l="0" r="0" t="0"/>
          <a:stretch/>
        </p:blipFill>
        <p:spPr>
          <a:xfrm>
            <a:off x="4607463" y="1627325"/>
            <a:ext cx="4384137" cy="2469731"/>
          </a:xfrm>
          <a:prstGeom prst="rect">
            <a:avLst/>
          </a:prstGeom>
          <a:noFill/>
          <a:ln>
            <a:noFill/>
          </a:ln>
        </p:spPr>
      </p:pic>
      <p:sp>
        <p:nvSpPr>
          <p:cNvPr id="289" name="Google Shape;289;p14"/>
          <p:cNvSpPr txBox="1"/>
          <p:nvPr/>
        </p:nvSpPr>
        <p:spPr>
          <a:xfrm>
            <a:off x="5387525" y="3716050"/>
            <a:ext cx="3000000" cy="884100"/>
          </a:xfrm>
          <a:prstGeom prst="rect">
            <a:avLst/>
          </a:prstGeom>
          <a:noFill/>
          <a:ln>
            <a:noFill/>
          </a:ln>
        </p:spPr>
        <p:txBody>
          <a:bodyPr anchorCtr="0" anchor="t" bIns="91425" lIns="91425" spcFirstLastPara="1" rIns="91425" wrap="square" tIns="91425">
            <a:noAutofit/>
          </a:bodyPr>
          <a:lstStyle/>
          <a:p>
            <a:pPr indent="0" lvl="0" marL="101600" marR="101600" rtl="0" algn="l">
              <a:lnSpc>
                <a:spcPct val="163636"/>
              </a:lnSpc>
              <a:spcBef>
                <a:spcPts val="0"/>
              </a:spcBef>
              <a:spcAft>
                <a:spcPts val="0"/>
              </a:spcAft>
              <a:buClr>
                <a:srgbClr val="000000"/>
              </a:buClr>
              <a:buSzPts val="1400"/>
              <a:buFont typeface="Arial"/>
              <a:buNone/>
            </a:pPr>
            <a:r>
              <a:t/>
            </a:r>
            <a:endParaRPr b="0" i="0" sz="1400" u="none" cap="none" strike="noStrike">
              <a:solidFill>
                <a:schemeClr val="hlink"/>
              </a:solidFill>
              <a:uFill>
                <a:noFill/>
              </a:uFill>
              <a:latin typeface="Arial"/>
              <a:ea typeface="Arial"/>
              <a:cs typeface="Arial"/>
              <a:sym typeface="Arial"/>
              <a:hlinkClick r:id="rId5"/>
            </a:endParaRPr>
          </a:p>
          <a:p>
            <a:pPr indent="0" lvl="0" marL="0" marR="0" rtl="0" algn="l">
              <a:lnSpc>
                <a:spcPct val="150000"/>
              </a:lnSpc>
              <a:spcBef>
                <a:spcPts val="0"/>
              </a:spcBef>
              <a:spcAft>
                <a:spcPts val="0"/>
              </a:spcAft>
              <a:buClr>
                <a:srgbClr val="000000"/>
              </a:buClr>
              <a:buSzPts val="1500"/>
              <a:buFont typeface="Arial"/>
              <a:buNone/>
            </a:pPr>
            <a:r>
              <a:rPr b="0" i="0" lang="en" sz="1500" u="sng" cap="none" strike="noStrike">
                <a:solidFill>
                  <a:schemeClr val="hlink"/>
                </a:solidFill>
                <a:latin typeface="Roboto"/>
                <a:ea typeface="Roboto"/>
                <a:cs typeface="Roboto"/>
                <a:sym typeface="Roboto"/>
                <a:hlinkClick r:id="rId6"/>
              </a:rPr>
              <a:t>DeepSORT: Deep Learning to track custom objects in a video</a:t>
            </a:r>
            <a:endParaRPr b="0" i="0" sz="1500" u="sng" cap="none" strike="noStrike">
              <a:solidFill>
                <a:srgbClr val="4A86E8"/>
              </a:solidFill>
              <a:latin typeface="Roboto"/>
              <a:ea typeface="Roboto"/>
              <a:cs typeface="Roboto"/>
              <a:sym typeface="Roboto"/>
            </a:endParaRPr>
          </a:p>
        </p:txBody>
      </p:sp>
      <p:sp>
        <p:nvSpPr>
          <p:cNvPr id="290" name="Google Shape;290;p14"/>
          <p:cNvSpPr txBox="1"/>
          <p:nvPr/>
        </p:nvSpPr>
        <p:spPr>
          <a:xfrm>
            <a:off x="839350" y="4118700"/>
            <a:ext cx="2713200" cy="263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Arial"/>
                <a:ea typeface="Arial"/>
                <a:cs typeface="Arial"/>
                <a:sym typeface="Arial"/>
                <a:hlinkClick r:id="rId7"/>
              </a:rPr>
              <a:t>Image Source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Pose estimation</a:t>
            </a:r>
            <a:endParaRPr/>
          </a:p>
        </p:txBody>
      </p:sp>
      <p:sp>
        <p:nvSpPr>
          <p:cNvPr id="296" name="Google Shape;296;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297" name="Google Shape;297;p15"/>
          <p:cNvPicPr preferRelativeResize="0"/>
          <p:nvPr/>
        </p:nvPicPr>
        <p:blipFill rotWithShape="1">
          <a:blip r:embed="rId3">
            <a:alphaModFix/>
          </a:blip>
          <a:srcRect b="0" l="0" r="0" t="0"/>
          <a:stretch/>
        </p:blipFill>
        <p:spPr>
          <a:xfrm>
            <a:off x="3831105" y="1152475"/>
            <a:ext cx="3070895" cy="38386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solidFill>
                  <a:schemeClr val="dk2"/>
                </a:solidFill>
              </a:rPr>
              <a:t>Activity </a:t>
            </a:r>
            <a:endParaRPr b="1">
              <a:solidFill>
                <a:schemeClr val="dk2"/>
              </a:solidFill>
            </a:endParaRPr>
          </a:p>
          <a:p>
            <a:pPr indent="0" lvl="0" marL="0" rtl="0" algn="l">
              <a:lnSpc>
                <a:spcPct val="100000"/>
              </a:lnSpc>
              <a:spcBef>
                <a:spcPts val="0"/>
              </a:spcBef>
              <a:spcAft>
                <a:spcPts val="0"/>
              </a:spcAft>
              <a:buSzPts val="2800"/>
              <a:buNone/>
            </a:pPr>
            <a:r>
              <a:rPr b="1" lang="en">
                <a:solidFill>
                  <a:schemeClr val="dk2"/>
                </a:solidFill>
              </a:rPr>
              <a:t>Recognition</a:t>
            </a:r>
            <a:endParaRPr/>
          </a:p>
        </p:txBody>
      </p:sp>
      <p:sp>
        <p:nvSpPr>
          <p:cNvPr id="303" name="Google Shape;303;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304" name="Google Shape;304;p16"/>
          <p:cNvPicPr preferRelativeResize="0"/>
          <p:nvPr/>
        </p:nvPicPr>
        <p:blipFill rotWithShape="1">
          <a:blip r:embed="rId3">
            <a:alphaModFix/>
          </a:blip>
          <a:srcRect b="0" l="0" r="0" t="0"/>
          <a:stretch/>
        </p:blipFill>
        <p:spPr>
          <a:xfrm>
            <a:off x="2644850" y="174025"/>
            <a:ext cx="6477699" cy="48170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solidFill>
                  <a:schemeClr val="dk2"/>
                </a:solidFill>
              </a:rPr>
              <a:t>Image Captioning</a:t>
            </a:r>
            <a:endParaRPr/>
          </a:p>
        </p:txBody>
      </p:sp>
      <p:sp>
        <p:nvSpPr>
          <p:cNvPr id="310" name="Google Shape;310;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311" name="Google Shape;311;p17"/>
          <p:cNvPicPr preferRelativeResize="0"/>
          <p:nvPr/>
        </p:nvPicPr>
        <p:blipFill rotWithShape="1">
          <a:blip r:embed="rId3">
            <a:alphaModFix/>
          </a:blip>
          <a:srcRect b="0" l="0" r="0" t="0"/>
          <a:stretch/>
        </p:blipFill>
        <p:spPr>
          <a:xfrm>
            <a:off x="588825" y="1152475"/>
            <a:ext cx="7966349" cy="3991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18"/>
          <p:cNvSpPr txBox="1"/>
          <p:nvPr>
            <p:ph type="title"/>
          </p:nvPr>
        </p:nvSpPr>
        <p:spPr>
          <a:xfrm>
            <a:off x="311700" y="21214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Geometric Computer Vision :</a:t>
            </a:r>
            <a:endParaRPr/>
          </a:p>
          <a:p>
            <a:pPr indent="0" lvl="0" marL="0" rtl="0" algn="ctr">
              <a:lnSpc>
                <a:spcPct val="100000"/>
              </a:lnSpc>
              <a:spcBef>
                <a:spcPts val="0"/>
              </a:spcBef>
              <a:spcAft>
                <a:spcPts val="0"/>
              </a:spcAft>
              <a:buSzPts val="2800"/>
              <a:buNone/>
            </a:pPr>
            <a:r>
              <a:rPr lang="en"/>
              <a:t>Vision for measurement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Depth from stereo</a:t>
            </a:r>
            <a:endParaRPr/>
          </a:p>
        </p:txBody>
      </p:sp>
      <p:sp>
        <p:nvSpPr>
          <p:cNvPr id="322" name="Google Shape;322;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323" name="Google Shape;323;p19"/>
          <p:cNvPicPr preferRelativeResize="0"/>
          <p:nvPr/>
        </p:nvPicPr>
        <p:blipFill rotWithShape="1">
          <a:blip r:embed="rId3">
            <a:alphaModFix/>
          </a:blip>
          <a:srcRect b="0" l="0" r="0" t="22408"/>
          <a:stretch/>
        </p:blipFill>
        <p:spPr>
          <a:xfrm>
            <a:off x="0" y="1152475"/>
            <a:ext cx="5331451" cy="3102649"/>
          </a:xfrm>
          <a:prstGeom prst="rect">
            <a:avLst/>
          </a:prstGeom>
          <a:noFill/>
          <a:ln>
            <a:noFill/>
          </a:ln>
        </p:spPr>
      </p:pic>
      <p:pic>
        <p:nvPicPr>
          <p:cNvPr id="324" name="Google Shape;324;p19"/>
          <p:cNvPicPr preferRelativeResize="0"/>
          <p:nvPr/>
        </p:nvPicPr>
        <p:blipFill rotWithShape="1">
          <a:blip r:embed="rId4">
            <a:alphaModFix/>
          </a:blip>
          <a:srcRect b="0" l="0" r="0" t="0"/>
          <a:stretch/>
        </p:blipFill>
        <p:spPr>
          <a:xfrm>
            <a:off x="4959250" y="1603375"/>
            <a:ext cx="4184750" cy="2514600"/>
          </a:xfrm>
          <a:prstGeom prst="rect">
            <a:avLst/>
          </a:prstGeom>
          <a:noFill/>
          <a:ln>
            <a:noFill/>
          </a:ln>
        </p:spPr>
      </p:pic>
      <p:sp>
        <p:nvSpPr>
          <p:cNvPr id="325" name="Google Shape;325;p19"/>
          <p:cNvSpPr txBox="1"/>
          <p:nvPr/>
        </p:nvSpPr>
        <p:spPr>
          <a:xfrm>
            <a:off x="1498850" y="4255125"/>
            <a:ext cx="2082300" cy="31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Source: Simon Jacobs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2"/>
          <p:cNvPicPr preferRelativeResize="0"/>
          <p:nvPr/>
        </p:nvPicPr>
        <p:blipFill rotWithShape="1">
          <a:blip r:embed="rId3">
            <a:alphaModFix/>
          </a:blip>
          <a:srcRect b="0" l="0" r="0" t="0"/>
          <a:stretch/>
        </p:blipFill>
        <p:spPr>
          <a:xfrm>
            <a:off x="1066800" y="0"/>
            <a:ext cx="6862690" cy="51434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solidFill>
                  <a:schemeClr val="dk2"/>
                </a:solidFill>
              </a:rPr>
              <a:t>Depth from a single image</a:t>
            </a:r>
            <a:endParaRPr/>
          </a:p>
        </p:txBody>
      </p:sp>
      <p:pic>
        <p:nvPicPr>
          <p:cNvPr id="331" name="Google Shape;331;p20"/>
          <p:cNvPicPr preferRelativeResize="0"/>
          <p:nvPr/>
        </p:nvPicPr>
        <p:blipFill rotWithShape="1">
          <a:blip r:embed="rId3">
            <a:alphaModFix/>
          </a:blip>
          <a:srcRect b="0" l="0" r="0" t="0"/>
          <a:stretch/>
        </p:blipFill>
        <p:spPr>
          <a:xfrm>
            <a:off x="1424575" y="1017725"/>
            <a:ext cx="6736175" cy="3551151"/>
          </a:xfrm>
          <a:prstGeom prst="rect">
            <a:avLst/>
          </a:prstGeom>
          <a:noFill/>
          <a:ln>
            <a:noFill/>
          </a:ln>
        </p:spPr>
      </p:pic>
      <p:sp>
        <p:nvSpPr>
          <p:cNvPr id="332" name="Google Shape;332;p20"/>
          <p:cNvSpPr txBox="1"/>
          <p:nvPr>
            <p:ph idx="1" type="body"/>
          </p:nvPr>
        </p:nvSpPr>
        <p:spPr>
          <a:xfrm>
            <a:off x="227700" y="4568875"/>
            <a:ext cx="8520600" cy="38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t>Courtesy Noah Snavely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2800"/>
              <a:buNone/>
            </a:pPr>
            <a:r>
              <a:rPr b="1" lang="en">
                <a:solidFill>
                  <a:schemeClr val="dk2"/>
                </a:solidFill>
              </a:rPr>
              <a:t>Structure From Motion</a:t>
            </a:r>
            <a:endParaRPr b="1">
              <a:solidFill>
                <a:schemeClr val="dk2"/>
              </a:solidFill>
            </a:endParaRPr>
          </a:p>
        </p:txBody>
      </p:sp>
      <p:pic>
        <p:nvPicPr>
          <p:cNvPr id="338" name="Google Shape;338;p21"/>
          <p:cNvPicPr preferRelativeResize="0"/>
          <p:nvPr/>
        </p:nvPicPr>
        <p:blipFill rotWithShape="1">
          <a:blip r:embed="rId3">
            <a:alphaModFix/>
          </a:blip>
          <a:srcRect b="0" l="0" r="0" t="0"/>
          <a:stretch/>
        </p:blipFill>
        <p:spPr>
          <a:xfrm>
            <a:off x="152400" y="1170125"/>
            <a:ext cx="4130400" cy="3810833"/>
          </a:xfrm>
          <a:prstGeom prst="rect">
            <a:avLst/>
          </a:prstGeom>
          <a:noFill/>
          <a:ln>
            <a:noFill/>
          </a:ln>
        </p:spPr>
      </p:pic>
      <p:pic>
        <p:nvPicPr>
          <p:cNvPr id="339" name="Google Shape;339;p21"/>
          <p:cNvPicPr preferRelativeResize="0"/>
          <p:nvPr/>
        </p:nvPicPr>
        <p:blipFill rotWithShape="1">
          <a:blip r:embed="rId4">
            <a:alphaModFix/>
          </a:blip>
          <a:srcRect b="0" l="0" r="0" t="0"/>
          <a:stretch/>
        </p:blipFill>
        <p:spPr>
          <a:xfrm>
            <a:off x="4435200" y="1170125"/>
            <a:ext cx="4556400" cy="3493240"/>
          </a:xfrm>
          <a:prstGeom prst="rect">
            <a:avLst/>
          </a:prstGeom>
          <a:noFill/>
          <a:ln>
            <a:noFill/>
          </a:ln>
        </p:spPr>
      </p:pic>
      <p:sp>
        <p:nvSpPr>
          <p:cNvPr id="340" name="Google Shape;340;p21"/>
          <p:cNvSpPr txBox="1"/>
          <p:nvPr/>
        </p:nvSpPr>
        <p:spPr>
          <a:xfrm>
            <a:off x="5834450" y="4748050"/>
            <a:ext cx="2484600" cy="2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Source: Dr. Calle Olsson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2"/>
                </a:solidFill>
              </a:rPr>
              <a:t>Photometric stereo</a:t>
            </a:r>
            <a:endParaRPr b="1">
              <a:solidFill>
                <a:schemeClr val="dk2"/>
              </a:solidFill>
            </a:endParaRPr>
          </a:p>
          <a:p>
            <a:pPr indent="0" lvl="0" marL="0" rtl="0" algn="l">
              <a:lnSpc>
                <a:spcPct val="100000"/>
              </a:lnSpc>
              <a:spcBef>
                <a:spcPts val="0"/>
              </a:spcBef>
              <a:spcAft>
                <a:spcPts val="0"/>
              </a:spcAft>
              <a:buSzPts val="2800"/>
              <a:buNone/>
            </a:pPr>
            <a:r>
              <a:t/>
            </a:r>
            <a:endParaRPr/>
          </a:p>
        </p:txBody>
      </p:sp>
      <p:sp>
        <p:nvSpPr>
          <p:cNvPr id="346" name="Google Shape;346;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347" name="Google Shape;347;p22"/>
          <p:cNvPicPr preferRelativeResize="0"/>
          <p:nvPr/>
        </p:nvPicPr>
        <p:blipFill rotWithShape="1">
          <a:blip r:embed="rId3">
            <a:alphaModFix/>
          </a:blip>
          <a:srcRect b="0" l="0" r="0" t="0"/>
          <a:stretch/>
        </p:blipFill>
        <p:spPr>
          <a:xfrm>
            <a:off x="0" y="1152475"/>
            <a:ext cx="4404800" cy="3429001"/>
          </a:xfrm>
          <a:prstGeom prst="rect">
            <a:avLst/>
          </a:prstGeom>
          <a:noFill/>
          <a:ln>
            <a:noFill/>
          </a:ln>
        </p:spPr>
      </p:pic>
      <p:sp>
        <p:nvSpPr>
          <p:cNvPr id="348" name="Google Shape;348;p22"/>
          <p:cNvSpPr txBox="1"/>
          <p:nvPr>
            <p:ph idx="1" type="body"/>
          </p:nvPr>
        </p:nvSpPr>
        <p:spPr>
          <a:xfrm>
            <a:off x="0" y="4131150"/>
            <a:ext cx="2152500" cy="38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t>Courtesy Wikipedia</a:t>
            </a:r>
            <a:endParaRPr/>
          </a:p>
        </p:txBody>
      </p:sp>
      <p:pic>
        <p:nvPicPr>
          <p:cNvPr id="349" name="Google Shape;349;p22"/>
          <p:cNvPicPr preferRelativeResize="0"/>
          <p:nvPr/>
        </p:nvPicPr>
        <p:blipFill rotWithShape="1">
          <a:blip r:embed="rId4">
            <a:alphaModFix/>
          </a:blip>
          <a:srcRect b="0" l="0" r="0" t="0"/>
          <a:stretch/>
        </p:blipFill>
        <p:spPr>
          <a:xfrm>
            <a:off x="4472025" y="1195350"/>
            <a:ext cx="4572000" cy="3429000"/>
          </a:xfrm>
          <a:prstGeom prst="rect">
            <a:avLst/>
          </a:prstGeom>
          <a:noFill/>
          <a:ln>
            <a:noFill/>
          </a:ln>
        </p:spPr>
      </p:pic>
      <p:sp>
        <p:nvSpPr>
          <p:cNvPr id="350" name="Google Shape;350;p22"/>
          <p:cNvSpPr txBox="1"/>
          <p:nvPr/>
        </p:nvSpPr>
        <p:spPr>
          <a:xfrm>
            <a:off x="4647450" y="4697750"/>
            <a:ext cx="4184700" cy="27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dk1"/>
                </a:solidFill>
                <a:highlight>
                  <a:srgbClr val="FFFFFF"/>
                </a:highlight>
                <a:latin typeface="Verdana"/>
                <a:ea typeface="Verdana"/>
                <a:cs typeface="Verdana"/>
                <a:sym typeface="Verdana"/>
              </a:rPr>
              <a:t>" Near-Light Photometric Stereo using Circularly Placed Point Light Sources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3"/>
          <p:cNvSpPr txBox="1"/>
          <p:nvPr>
            <p:ph type="title"/>
          </p:nvPr>
        </p:nvSpPr>
        <p:spPr>
          <a:xfrm>
            <a:off x="311700" y="445025"/>
            <a:ext cx="8520600" cy="42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t/>
            </a:r>
            <a:endParaRPr b="1" sz="3600">
              <a:solidFill>
                <a:schemeClr val="dk2"/>
              </a:solidFill>
            </a:endParaRPr>
          </a:p>
          <a:p>
            <a:pPr indent="0" lvl="0" marL="0" rtl="0" algn="ctr">
              <a:lnSpc>
                <a:spcPct val="100000"/>
              </a:lnSpc>
              <a:spcBef>
                <a:spcPts val="0"/>
              </a:spcBef>
              <a:spcAft>
                <a:spcPts val="0"/>
              </a:spcAft>
              <a:buSzPts val="2800"/>
              <a:buNone/>
            </a:pPr>
            <a:r>
              <a:t/>
            </a:r>
            <a:endParaRPr b="1" sz="3600">
              <a:solidFill>
                <a:schemeClr val="dk2"/>
              </a:solidFill>
            </a:endParaRPr>
          </a:p>
          <a:p>
            <a:pPr indent="0" lvl="0" marL="0" rtl="0" algn="ctr">
              <a:lnSpc>
                <a:spcPct val="100000"/>
              </a:lnSpc>
              <a:spcBef>
                <a:spcPts val="0"/>
              </a:spcBef>
              <a:spcAft>
                <a:spcPts val="0"/>
              </a:spcAft>
              <a:buSzPts val="2800"/>
              <a:buNone/>
            </a:pPr>
            <a:r>
              <a:rPr b="1" lang="en" sz="3600">
                <a:solidFill>
                  <a:schemeClr val="dk2"/>
                </a:solidFill>
              </a:rPr>
              <a:t>You just saw many examples of current systems.</a:t>
            </a:r>
            <a:endParaRPr b="1" sz="3600">
              <a:solidFill>
                <a:schemeClr val="dk2"/>
              </a:solidFill>
            </a:endParaRPr>
          </a:p>
          <a:p>
            <a:pPr indent="0" lvl="0" marL="0" rtl="0" algn="ctr">
              <a:lnSpc>
                <a:spcPct val="100000"/>
              </a:lnSpc>
              <a:spcBef>
                <a:spcPts val="0"/>
              </a:spcBef>
              <a:spcAft>
                <a:spcPts val="0"/>
              </a:spcAft>
              <a:buSzPts val="2800"/>
              <a:buNone/>
            </a:pPr>
            <a:r>
              <a:rPr b="1" lang="en" sz="3600">
                <a:solidFill>
                  <a:srgbClr val="CC0000"/>
                </a:solidFill>
              </a:rPr>
              <a:t>But what challenges do they face ?</a:t>
            </a:r>
            <a:endParaRPr b="1" sz="3600">
              <a:solidFill>
                <a:srgbClr val="CC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361" name="Google Shape;361;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362" name="Google Shape;362;p24"/>
          <p:cNvPicPr preferRelativeResize="0"/>
          <p:nvPr/>
        </p:nvPicPr>
        <p:blipFill rotWithShape="1">
          <a:blip r:embed="rId3">
            <a:alphaModFix/>
          </a:blip>
          <a:srcRect b="0" l="0" r="0" t="0"/>
          <a:stretch/>
        </p:blipFill>
        <p:spPr>
          <a:xfrm>
            <a:off x="1140661" y="0"/>
            <a:ext cx="6862677" cy="51434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368" name="Google Shape;368;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369" name="Google Shape;369;p25"/>
          <p:cNvPicPr preferRelativeResize="0"/>
          <p:nvPr/>
        </p:nvPicPr>
        <p:blipFill rotWithShape="1">
          <a:blip r:embed="rId3">
            <a:alphaModFix/>
          </a:blip>
          <a:srcRect b="0" l="0" r="0" t="0"/>
          <a:stretch/>
        </p:blipFill>
        <p:spPr>
          <a:xfrm>
            <a:off x="1140661" y="0"/>
            <a:ext cx="6862677" cy="51434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375" name="Google Shape;375;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376" name="Google Shape;376;p26"/>
          <p:cNvPicPr preferRelativeResize="0"/>
          <p:nvPr/>
        </p:nvPicPr>
        <p:blipFill rotWithShape="1">
          <a:blip r:embed="rId3">
            <a:alphaModFix/>
          </a:blip>
          <a:srcRect b="0" l="0" r="0" t="0"/>
          <a:stretch/>
        </p:blipFill>
        <p:spPr>
          <a:xfrm>
            <a:off x="1140661" y="0"/>
            <a:ext cx="6862677" cy="51434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382" name="Google Shape;382;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383" name="Google Shape;383;p27"/>
          <p:cNvPicPr preferRelativeResize="0"/>
          <p:nvPr/>
        </p:nvPicPr>
        <p:blipFill rotWithShape="1">
          <a:blip r:embed="rId3">
            <a:alphaModFix/>
          </a:blip>
          <a:srcRect b="0" l="0" r="0" t="0"/>
          <a:stretch/>
        </p:blipFill>
        <p:spPr>
          <a:xfrm>
            <a:off x="1140661" y="0"/>
            <a:ext cx="6862677" cy="51434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389" name="Google Shape;389;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390" name="Google Shape;390;p28"/>
          <p:cNvPicPr preferRelativeResize="0"/>
          <p:nvPr/>
        </p:nvPicPr>
        <p:blipFill rotWithShape="1">
          <a:blip r:embed="rId3">
            <a:alphaModFix/>
          </a:blip>
          <a:srcRect b="0" l="0" r="0" t="0"/>
          <a:stretch/>
        </p:blipFill>
        <p:spPr>
          <a:xfrm>
            <a:off x="1140661" y="0"/>
            <a:ext cx="6862677" cy="51434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396" name="Google Shape;396;p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397" name="Google Shape;397;p29"/>
          <p:cNvPicPr preferRelativeResize="0"/>
          <p:nvPr/>
        </p:nvPicPr>
        <p:blipFill rotWithShape="1">
          <a:blip r:embed="rId3">
            <a:alphaModFix/>
          </a:blip>
          <a:srcRect b="0" l="0" r="0" t="0"/>
          <a:stretch/>
        </p:blipFill>
        <p:spPr>
          <a:xfrm>
            <a:off x="1140661" y="0"/>
            <a:ext cx="6862677" cy="51434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What kind of information can be extracted from an image?</a:t>
            </a:r>
            <a:endParaRPr/>
          </a:p>
        </p:txBody>
      </p:sp>
      <p:sp>
        <p:nvSpPr>
          <p:cNvPr id="209" name="Google Shape;209;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a:p>
            <a:pPr indent="-381000" lvl="0" marL="457200" rtl="0" algn="l">
              <a:lnSpc>
                <a:spcPct val="115000"/>
              </a:lnSpc>
              <a:spcBef>
                <a:spcPts val="1600"/>
              </a:spcBef>
              <a:spcAft>
                <a:spcPts val="0"/>
              </a:spcAft>
              <a:buClr>
                <a:srgbClr val="000000"/>
              </a:buClr>
              <a:buSzPts val="2400"/>
              <a:buChar char="❖"/>
            </a:pPr>
            <a:r>
              <a:rPr lang="en" sz="2400">
                <a:solidFill>
                  <a:srgbClr val="000000"/>
                </a:solidFill>
              </a:rPr>
              <a:t>Semantic information</a:t>
            </a:r>
            <a:endParaRPr sz="2400">
              <a:solidFill>
                <a:srgbClr val="000000"/>
              </a:solidFill>
            </a:endParaRPr>
          </a:p>
          <a:p>
            <a:pPr indent="0" lvl="0" marL="0" rtl="0" algn="l">
              <a:lnSpc>
                <a:spcPct val="115000"/>
              </a:lnSpc>
              <a:spcBef>
                <a:spcPts val="1600"/>
              </a:spcBef>
              <a:spcAft>
                <a:spcPts val="0"/>
              </a:spcAft>
              <a:buSzPts val="1800"/>
              <a:buNone/>
            </a:pPr>
            <a:r>
              <a:t/>
            </a:r>
            <a:endParaRPr sz="2400">
              <a:solidFill>
                <a:srgbClr val="000000"/>
              </a:solidFill>
            </a:endParaRPr>
          </a:p>
          <a:p>
            <a:pPr indent="-381000" lvl="0" marL="457200" rtl="0" algn="l">
              <a:lnSpc>
                <a:spcPct val="115000"/>
              </a:lnSpc>
              <a:spcBef>
                <a:spcPts val="1600"/>
              </a:spcBef>
              <a:spcAft>
                <a:spcPts val="0"/>
              </a:spcAft>
              <a:buClr>
                <a:srgbClr val="000000"/>
              </a:buClr>
              <a:buSzPts val="2400"/>
              <a:buChar char="❖"/>
            </a:pPr>
            <a:r>
              <a:rPr lang="en" sz="2400">
                <a:solidFill>
                  <a:srgbClr val="000000"/>
                </a:solidFill>
              </a:rPr>
              <a:t>Metric information</a:t>
            </a:r>
            <a:endParaRPr sz="2400">
              <a:solidFill>
                <a:srgbClr val="00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403" name="Google Shape;403;p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404" name="Google Shape;404;p30"/>
          <p:cNvPicPr preferRelativeResize="0"/>
          <p:nvPr/>
        </p:nvPicPr>
        <p:blipFill rotWithShape="1">
          <a:blip r:embed="rId3">
            <a:alphaModFix/>
          </a:blip>
          <a:srcRect b="0" l="0" r="0" t="0"/>
          <a:stretch/>
        </p:blipFill>
        <p:spPr>
          <a:xfrm>
            <a:off x="1140661" y="0"/>
            <a:ext cx="6862677" cy="51434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410" name="Google Shape;410;p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411" name="Google Shape;411;p31"/>
          <p:cNvPicPr preferRelativeResize="0"/>
          <p:nvPr/>
        </p:nvPicPr>
        <p:blipFill rotWithShape="1">
          <a:blip r:embed="rId3">
            <a:alphaModFix/>
          </a:blip>
          <a:srcRect b="0" l="0" r="0" t="0"/>
          <a:stretch/>
        </p:blipFill>
        <p:spPr>
          <a:xfrm>
            <a:off x="1140661" y="0"/>
            <a:ext cx="6862677" cy="51434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2"/>
          <p:cNvSpPr txBox="1"/>
          <p:nvPr>
            <p:ph type="title"/>
          </p:nvPr>
        </p:nvSpPr>
        <p:spPr>
          <a:xfrm>
            <a:off x="311700" y="-1217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Our focus in this course </a:t>
            </a:r>
            <a:endParaRPr/>
          </a:p>
        </p:txBody>
      </p:sp>
      <p:pic>
        <p:nvPicPr>
          <p:cNvPr id="417" name="Google Shape;417;p32"/>
          <p:cNvPicPr preferRelativeResize="0"/>
          <p:nvPr/>
        </p:nvPicPr>
        <p:blipFill rotWithShape="1">
          <a:blip r:embed="rId3">
            <a:alphaModFix/>
          </a:blip>
          <a:srcRect b="0" l="0" r="0" t="0"/>
          <a:stretch/>
        </p:blipFill>
        <p:spPr>
          <a:xfrm>
            <a:off x="691275" y="665849"/>
            <a:ext cx="3418768" cy="1923725"/>
          </a:xfrm>
          <a:prstGeom prst="rect">
            <a:avLst/>
          </a:prstGeom>
          <a:noFill/>
          <a:ln>
            <a:noFill/>
          </a:ln>
        </p:spPr>
      </p:pic>
      <p:pic>
        <p:nvPicPr>
          <p:cNvPr id="418" name="Google Shape;418;p32"/>
          <p:cNvPicPr preferRelativeResize="0"/>
          <p:nvPr/>
        </p:nvPicPr>
        <p:blipFill rotWithShape="1">
          <a:blip r:embed="rId4">
            <a:alphaModFix/>
          </a:blip>
          <a:srcRect b="0" l="0" r="0" t="0"/>
          <a:stretch/>
        </p:blipFill>
        <p:spPr>
          <a:xfrm>
            <a:off x="5101857" y="665850"/>
            <a:ext cx="3423019" cy="1923725"/>
          </a:xfrm>
          <a:prstGeom prst="rect">
            <a:avLst/>
          </a:prstGeom>
          <a:noFill/>
          <a:ln>
            <a:noFill/>
          </a:ln>
        </p:spPr>
      </p:pic>
      <p:pic>
        <p:nvPicPr>
          <p:cNvPr id="419" name="Google Shape;419;p32"/>
          <p:cNvPicPr preferRelativeResize="0"/>
          <p:nvPr/>
        </p:nvPicPr>
        <p:blipFill rotWithShape="1">
          <a:blip r:embed="rId5">
            <a:alphaModFix/>
          </a:blip>
          <a:srcRect b="0" l="0" r="0" t="0"/>
          <a:stretch/>
        </p:blipFill>
        <p:spPr>
          <a:xfrm>
            <a:off x="693000" y="3036397"/>
            <a:ext cx="3418775" cy="1802303"/>
          </a:xfrm>
          <a:prstGeom prst="rect">
            <a:avLst/>
          </a:prstGeom>
          <a:noFill/>
          <a:ln>
            <a:noFill/>
          </a:ln>
        </p:spPr>
      </p:pic>
      <p:pic>
        <p:nvPicPr>
          <p:cNvPr id="420" name="Google Shape;420;p32"/>
          <p:cNvPicPr preferRelativeResize="0"/>
          <p:nvPr/>
        </p:nvPicPr>
        <p:blipFill rotWithShape="1">
          <a:blip r:embed="rId6">
            <a:alphaModFix/>
          </a:blip>
          <a:srcRect b="0" l="0" r="0" t="0"/>
          <a:stretch/>
        </p:blipFill>
        <p:spPr>
          <a:xfrm>
            <a:off x="5339975" y="3067375"/>
            <a:ext cx="3030549" cy="1802299"/>
          </a:xfrm>
          <a:prstGeom prst="rect">
            <a:avLst/>
          </a:prstGeom>
          <a:noFill/>
          <a:ln>
            <a:noFill/>
          </a:ln>
        </p:spPr>
      </p:pic>
      <p:sp>
        <p:nvSpPr>
          <p:cNvPr id="421" name="Google Shape;421;p32"/>
          <p:cNvSpPr txBox="1"/>
          <p:nvPr/>
        </p:nvSpPr>
        <p:spPr>
          <a:xfrm>
            <a:off x="693000" y="2562675"/>
            <a:ext cx="3355200" cy="25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dk2"/>
                </a:solidFill>
                <a:latin typeface="Arial"/>
                <a:ea typeface="Arial"/>
                <a:cs typeface="Arial"/>
                <a:sym typeface="Arial"/>
              </a:rPr>
              <a:t>Object Recognition</a:t>
            </a:r>
            <a:endParaRPr b="1" i="0" sz="1800" u="none" cap="none" strike="noStrike">
              <a:solidFill>
                <a:schemeClr val="dk2"/>
              </a:solidFill>
              <a:latin typeface="Arial"/>
              <a:ea typeface="Arial"/>
              <a:cs typeface="Arial"/>
              <a:sym typeface="Arial"/>
            </a:endParaRPr>
          </a:p>
        </p:txBody>
      </p:sp>
      <p:sp>
        <p:nvSpPr>
          <p:cNvPr id="422" name="Google Shape;422;p32"/>
          <p:cNvSpPr txBox="1"/>
          <p:nvPr/>
        </p:nvSpPr>
        <p:spPr>
          <a:xfrm>
            <a:off x="5112600" y="2562675"/>
            <a:ext cx="3355200" cy="25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dk2"/>
                </a:solidFill>
                <a:latin typeface="Arial"/>
                <a:ea typeface="Arial"/>
                <a:cs typeface="Arial"/>
                <a:sym typeface="Arial"/>
              </a:rPr>
              <a:t>Object Detection</a:t>
            </a:r>
            <a:endParaRPr b="1" i="0" sz="1800" u="none" cap="none" strike="noStrike">
              <a:solidFill>
                <a:schemeClr val="dk2"/>
              </a:solidFill>
              <a:latin typeface="Arial"/>
              <a:ea typeface="Arial"/>
              <a:cs typeface="Arial"/>
              <a:sym typeface="Arial"/>
            </a:endParaRPr>
          </a:p>
        </p:txBody>
      </p:sp>
      <p:sp>
        <p:nvSpPr>
          <p:cNvPr id="423" name="Google Shape;423;p32"/>
          <p:cNvSpPr txBox="1"/>
          <p:nvPr/>
        </p:nvSpPr>
        <p:spPr>
          <a:xfrm>
            <a:off x="693000" y="4772475"/>
            <a:ext cx="3355200" cy="25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dk2"/>
                </a:solidFill>
                <a:latin typeface="Arial"/>
                <a:ea typeface="Arial"/>
                <a:cs typeface="Arial"/>
                <a:sym typeface="Arial"/>
              </a:rPr>
              <a:t>Depth from Single Image</a:t>
            </a:r>
            <a:endParaRPr b="1" i="0" sz="1800" u="none" cap="none" strike="noStrike">
              <a:solidFill>
                <a:schemeClr val="dk2"/>
              </a:solidFill>
              <a:latin typeface="Arial"/>
              <a:ea typeface="Arial"/>
              <a:cs typeface="Arial"/>
              <a:sym typeface="Arial"/>
            </a:endParaRPr>
          </a:p>
        </p:txBody>
      </p:sp>
      <p:sp>
        <p:nvSpPr>
          <p:cNvPr id="424" name="Google Shape;424;p32"/>
          <p:cNvSpPr txBox="1"/>
          <p:nvPr/>
        </p:nvSpPr>
        <p:spPr>
          <a:xfrm>
            <a:off x="5112600" y="4772475"/>
            <a:ext cx="3355200" cy="25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dk2"/>
                </a:solidFill>
                <a:latin typeface="Arial"/>
                <a:ea typeface="Arial"/>
                <a:cs typeface="Arial"/>
                <a:sym typeface="Arial"/>
              </a:rPr>
              <a:t>Image Pre-processing</a:t>
            </a:r>
            <a:endParaRPr b="1" i="0" sz="1800" u="none" cap="none" strike="noStrike">
              <a:solidFill>
                <a:schemeClr val="dk2"/>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3"/>
          <p:cNvSpPr txBox="1"/>
          <p:nvPr>
            <p:ph type="title"/>
          </p:nvPr>
        </p:nvSpPr>
        <p:spPr>
          <a:xfrm>
            <a:off x="311700" y="21214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Computer Vision via Deep Learning</a:t>
            </a:r>
            <a:endParaRPr/>
          </a:p>
          <a:p>
            <a:pPr indent="0" lvl="0" marL="0" rtl="0" algn="ctr">
              <a:lnSpc>
                <a:spcPct val="100000"/>
              </a:lnSpc>
              <a:spcBef>
                <a:spcPts val="0"/>
              </a:spcBef>
              <a:spcAft>
                <a:spcPts val="0"/>
              </a:spcAft>
              <a:buSzPts val="2800"/>
              <a:buNone/>
            </a:pPr>
            <a:r>
              <a:rPr lang="en"/>
              <a:t>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435" name="Google Shape;435;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436" name="Google Shape;436;p34"/>
          <p:cNvPicPr preferRelativeResize="0"/>
          <p:nvPr/>
        </p:nvPicPr>
        <p:blipFill rotWithShape="1">
          <a:blip r:embed="rId3">
            <a:alphaModFix/>
          </a:blip>
          <a:srcRect b="0" l="0" r="0" t="0"/>
          <a:stretch/>
        </p:blipFill>
        <p:spPr>
          <a:xfrm>
            <a:off x="0" y="1753"/>
            <a:ext cx="9144000" cy="5139994"/>
          </a:xfrm>
          <a:prstGeom prst="rect">
            <a:avLst/>
          </a:prstGeom>
          <a:noFill/>
          <a:ln>
            <a:noFill/>
          </a:ln>
        </p:spPr>
      </p:pic>
      <p:sp>
        <p:nvSpPr>
          <p:cNvPr id="437" name="Google Shape;437;p34"/>
          <p:cNvSpPr txBox="1"/>
          <p:nvPr/>
        </p:nvSpPr>
        <p:spPr>
          <a:xfrm>
            <a:off x="63900" y="4832250"/>
            <a:ext cx="3170700" cy="18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Slide credit: Kaiming he</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443" name="Google Shape;443;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444" name="Google Shape;444;p35"/>
          <p:cNvPicPr preferRelativeResize="0"/>
          <p:nvPr/>
        </p:nvPicPr>
        <p:blipFill rotWithShape="1">
          <a:blip r:embed="rId3">
            <a:alphaModFix/>
          </a:blip>
          <a:srcRect b="0" l="0" r="0" t="0"/>
          <a:stretch/>
        </p:blipFill>
        <p:spPr>
          <a:xfrm>
            <a:off x="0" y="1753"/>
            <a:ext cx="9144000" cy="5139994"/>
          </a:xfrm>
          <a:prstGeom prst="rect">
            <a:avLst/>
          </a:prstGeom>
          <a:noFill/>
          <a:ln>
            <a:noFill/>
          </a:ln>
        </p:spPr>
      </p:pic>
      <p:sp>
        <p:nvSpPr>
          <p:cNvPr id="445" name="Google Shape;445;p35"/>
          <p:cNvSpPr txBox="1"/>
          <p:nvPr/>
        </p:nvSpPr>
        <p:spPr>
          <a:xfrm>
            <a:off x="7302900" y="4832250"/>
            <a:ext cx="3170700" cy="18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Slide credit: Kaiming he</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36"/>
          <p:cNvSpPr txBox="1"/>
          <p:nvPr>
            <p:ph type="title"/>
          </p:nvPr>
        </p:nvSpPr>
        <p:spPr>
          <a:xfrm>
            <a:off x="311700" y="21214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Neural Networks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SzPts val="2800"/>
              <a:buNone/>
            </a:pPr>
            <a:r>
              <a:rPr lang="en">
                <a:latin typeface="Calibri"/>
                <a:ea typeface="Calibri"/>
                <a:cs typeface="Calibri"/>
                <a:sym typeface="Calibri"/>
              </a:rPr>
              <a:t>The Perceptron - Rosenblatt (1953)</a:t>
            </a:r>
            <a:endParaRPr/>
          </a:p>
        </p:txBody>
      </p:sp>
      <p:sp>
        <p:nvSpPr>
          <p:cNvPr id="456" name="Google Shape;456;p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457" name="Google Shape;457;p37"/>
          <p:cNvPicPr preferRelativeResize="0"/>
          <p:nvPr/>
        </p:nvPicPr>
        <p:blipFill rotWithShape="1">
          <a:blip r:embed="rId3">
            <a:alphaModFix/>
          </a:blip>
          <a:srcRect b="0" l="0" r="0" t="0"/>
          <a:stretch/>
        </p:blipFill>
        <p:spPr>
          <a:xfrm>
            <a:off x="311700" y="1281425"/>
            <a:ext cx="3992925" cy="3287450"/>
          </a:xfrm>
          <a:prstGeom prst="rect">
            <a:avLst/>
          </a:prstGeom>
          <a:noFill/>
          <a:ln>
            <a:noFill/>
          </a:ln>
        </p:spPr>
      </p:pic>
      <p:pic>
        <p:nvPicPr>
          <p:cNvPr id="458" name="Google Shape;458;p37"/>
          <p:cNvPicPr preferRelativeResize="0"/>
          <p:nvPr/>
        </p:nvPicPr>
        <p:blipFill rotWithShape="1">
          <a:blip r:embed="rId4">
            <a:alphaModFix/>
          </a:blip>
          <a:srcRect b="0" l="0" r="0" t="0"/>
          <a:stretch/>
        </p:blipFill>
        <p:spPr>
          <a:xfrm>
            <a:off x="5613700" y="1911650"/>
            <a:ext cx="1495425" cy="800100"/>
          </a:xfrm>
          <a:prstGeom prst="rect">
            <a:avLst/>
          </a:prstGeom>
          <a:noFill/>
          <a:ln>
            <a:noFill/>
          </a:ln>
        </p:spPr>
      </p:pic>
      <p:pic>
        <p:nvPicPr>
          <p:cNvPr descr="Image result" id="459" name="Google Shape;459;p37"/>
          <p:cNvPicPr preferRelativeResize="0"/>
          <p:nvPr/>
        </p:nvPicPr>
        <p:blipFill rotWithShape="1">
          <a:blip r:embed="rId5">
            <a:alphaModFix/>
          </a:blip>
          <a:srcRect b="76385" l="72570" r="9065" t="8678"/>
          <a:stretch/>
        </p:blipFill>
        <p:spPr>
          <a:xfrm>
            <a:off x="2427800" y="3396175"/>
            <a:ext cx="363126" cy="322950"/>
          </a:xfrm>
          <a:prstGeom prst="rect">
            <a:avLst/>
          </a:prstGeom>
          <a:noFill/>
          <a:ln>
            <a:noFill/>
          </a:ln>
        </p:spPr>
      </p:pic>
      <p:pic>
        <p:nvPicPr>
          <p:cNvPr id="460" name="Google Shape;460;p37"/>
          <p:cNvPicPr preferRelativeResize="0"/>
          <p:nvPr/>
        </p:nvPicPr>
        <p:blipFill rotWithShape="1">
          <a:blip r:embed="rId6">
            <a:alphaModFix/>
          </a:blip>
          <a:srcRect b="0" l="0" r="0" t="0"/>
          <a:stretch/>
        </p:blipFill>
        <p:spPr>
          <a:xfrm>
            <a:off x="7351725" y="128750"/>
            <a:ext cx="1571625" cy="1933575"/>
          </a:xfrm>
          <a:prstGeom prst="rect">
            <a:avLst/>
          </a:prstGeom>
          <a:noFill/>
          <a:ln>
            <a:noFill/>
          </a:ln>
        </p:spPr>
      </p:pic>
      <p:sp>
        <p:nvSpPr>
          <p:cNvPr id="461" name="Google Shape;461;p37"/>
          <p:cNvSpPr txBox="1"/>
          <p:nvPr/>
        </p:nvSpPr>
        <p:spPr>
          <a:xfrm>
            <a:off x="7364725" y="2198925"/>
            <a:ext cx="1571700" cy="44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Mark 1 perceptron for digit recognition</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Calibri"/>
                <a:ea typeface="Calibri"/>
                <a:cs typeface="Calibri"/>
                <a:sym typeface="Calibri"/>
              </a:rPr>
              <a:t>Perceptron - geometrical interpretation</a:t>
            </a:r>
            <a:endParaRPr>
              <a:latin typeface="Calibri"/>
              <a:ea typeface="Calibri"/>
              <a:cs typeface="Calibri"/>
              <a:sym typeface="Calibri"/>
            </a:endParaRPr>
          </a:p>
        </p:txBody>
      </p:sp>
      <p:pic>
        <p:nvPicPr>
          <p:cNvPr id="467" name="Google Shape;467;p38"/>
          <p:cNvPicPr preferRelativeResize="0"/>
          <p:nvPr/>
        </p:nvPicPr>
        <p:blipFill rotWithShape="1">
          <a:blip r:embed="rId3">
            <a:alphaModFix/>
          </a:blip>
          <a:srcRect b="0" l="0" r="0" t="38412"/>
          <a:stretch/>
        </p:blipFill>
        <p:spPr>
          <a:xfrm>
            <a:off x="6687550" y="97875"/>
            <a:ext cx="2357350" cy="1412925"/>
          </a:xfrm>
          <a:prstGeom prst="rect">
            <a:avLst/>
          </a:prstGeom>
          <a:noFill/>
          <a:ln>
            <a:noFill/>
          </a:ln>
        </p:spPr>
      </p:pic>
      <p:pic>
        <p:nvPicPr>
          <p:cNvPr id="468" name="Google Shape;468;p38"/>
          <p:cNvPicPr preferRelativeResize="0"/>
          <p:nvPr/>
        </p:nvPicPr>
        <p:blipFill rotWithShape="1">
          <a:blip r:embed="rId4">
            <a:alphaModFix/>
          </a:blip>
          <a:srcRect b="0" l="0" r="0" t="0"/>
          <a:stretch/>
        </p:blipFill>
        <p:spPr>
          <a:xfrm>
            <a:off x="546175" y="1306700"/>
            <a:ext cx="1667750" cy="889475"/>
          </a:xfrm>
          <a:prstGeom prst="rect">
            <a:avLst/>
          </a:prstGeom>
          <a:noFill/>
          <a:ln>
            <a:noFill/>
          </a:ln>
        </p:spPr>
      </p:pic>
      <p:sp>
        <p:nvSpPr>
          <p:cNvPr id="469" name="Google Shape;469;p38"/>
          <p:cNvSpPr txBox="1"/>
          <p:nvPr/>
        </p:nvSpPr>
        <p:spPr>
          <a:xfrm>
            <a:off x="2027025" y="1425500"/>
            <a:ext cx="3491700" cy="45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 What does this inequality imply in 2D case? </a:t>
            </a:r>
            <a:endParaRPr b="0" i="0" sz="1400" u="none" cap="none" strike="noStrike">
              <a:solidFill>
                <a:srgbClr val="000000"/>
              </a:solidFill>
              <a:latin typeface="Calibri"/>
              <a:ea typeface="Calibri"/>
              <a:cs typeface="Calibri"/>
              <a:sym typeface="Calibri"/>
            </a:endParaRPr>
          </a:p>
        </p:txBody>
      </p:sp>
      <p:sp>
        <p:nvSpPr>
          <p:cNvPr id="470" name="Google Shape;470;p38"/>
          <p:cNvSpPr txBox="1"/>
          <p:nvPr/>
        </p:nvSpPr>
        <p:spPr>
          <a:xfrm>
            <a:off x="5366223" y="1425660"/>
            <a:ext cx="943200" cy="45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CC0000"/>
                </a:solidFill>
                <a:latin typeface="Calibri"/>
                <a:ea typeface="Calibri"/>
                <a:cs typeface="Calibri"/>
                <a:sym typeface="Calibri"/>
              </a:rPr>
              <a:t>Half plane</a:t>
            </a:r>
            <a:endParaRPr b="0" i="0" sz="1400" u="none" cap="none" strike="noStrike">
              <a:solidFill>
                <a:srgbClr val="CC0000"/>
              </a:solidFill>
              <a:latin typeface="Calibri"/>
              <a:ea typeface="Calibri"/>
              <a:cs typeface="Calibri"/>
              <a:sym typeface="Calibri"/>
            </a:endParaRPr>
          </a:p>
        </p:txBody>
      </p:sp>
      <p:sp>
        <p:nvSpPr>
          <p:cNvPr id="471" name="Google Shape;471;p38"/>
          <p:cNvSpPr txBox="1"/>
          <p:nvPr/>
        </p:nvSpPr>
        <p:spPr>
          <a:xfrm>
            <a:off x="3707675" y="4360800"/>
            <a:ext cx="3491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000000"/>
                </a:solidFill>
                <a:latin typeface="Calibri"/>
                <a:ea typeface="Calibri"/>
                <a:cs typeface="Calibri"/>
                <a:sym typeface="Calibri"/>
              </a:rPr>
              <a:t>Any function that is linearly separable can be</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computed by a perceptron</a:t>
            </a:r>
            <a:endParaRPr b="0" i="0" sz="1400" u="none" cap="none" strike="noStrike">
              <a:solidFill>
                <a:srgbClr val="000000"/>
              </a:solidFill>
              <a:latin typeface="Calibri"/>
              <a:ea typeface="Calibri"/>
              <a:cs typeface="Calibri"/>
              <a:sym typeface="Calibri"/>
            </a:endParaRPr>
          </a:p>
        </p:txBody>
      </p:sp>
      <p:graphicFrame>
        <p:nvGraphicFramePr>
          <p:cNvPr id="472" name="Google Shape;472;p38"/>
          <p:cNvGraphicFramePr/>
          <p:nvPr/>
        </p:nvGraphicFramePr>
        <p:xfrm>
          <a:off x="234575" y="2283975"/>
          <a:ext cx="3000000" cy="3000000"/>
        </p:xfrm>
        <a:graphic>
          <a:graphicData uri="http://schemas.openxmlformats.org/drawingml/2006/table">
            <a:tbl>
              <a:tblPr>
                <a:noFill/>
                <a:tableStyleId>{AC57F9CC-6697-4542-BBDB-76A14B7A0386}</a:tableStyleId>
              </a:tblPr>
              <a:tblGrid>
                <a:gridCol w="681125"/>
                <a:gridCol w="732550"/>
              </a:tblGrid>
              <a:tr h="362425">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latin typeface="Calibri"/>
                          <a:ea typeface="Calibri"/>
                          <a:cs typeface="Calibri"/>
                          <a:sym typeface="Calibri"/>
                        </a:rPr>
                        <a:t>𝕏</a:t>
                      </a:r>
                      <a:endParaRPr b="1" sz="1400" u="none" cap="none" strike="noStrike">
                        <a:latin typeface="Calibri"/>
                        <a:ea typeface="Calibri"/>
                        <a:cs typeface="Calibri"/>
                        <a:sym typeface="Calibri"/>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i="1" lang="en" sz="1400" u="none" cap="none" strike="noStrike">
                          <a:latin typeface="Calibri"/>
                          <a:ea typeface="Calibri"/>
                          <a:cs typeface="Calibri"/>
                          <a:sym typeface="Calibri"/>
                        </a:rPr>
                        <a:t>AND</a:t>
                      </a:r>
                      <a:endParaRPr sz="1400" u="none" cap="none" strike="noStrike">
                        <a:latin typeface="Calibri"/>
                        <a:ea typeface="Calibri"/>
                        <a:cs typeface="Calibri"/>
                        <a:sym typeface="Calibri"/>
                      </a:endParaRPr>
                    </a:p>
                  </a:txBody>
                  <a:tcPr marT="91425" marB="91425" marR="91425" marL="91425">
                    <a:lnB cap="flat" cmpd="sng" w="9525">
                      <a:solidFill>
                        <a:srgbClr val="9E9E9E"/>
                      </a:solidFill>
                      <a:prstDash val="solid"/>
                      <a:round/>
                      <a:headEnd len="sm" w="sm" type="none"/>
                      <a:tailEnd len="sm" w="sm" type="none"/>
                    </a:lnB>
                  </a:tcPr>
                </a:tc>
              </a:tr>
              <a:tr h="36242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Calibri"/>
                          <a:ea typeface="Calibri"/>
                          <a:cs typeface="Calibri"/>
                          <a:sym typeface="Calibri"/>
                        </a:rPr>
                        <a:t>(0, 0)</a:t>
                      </a:r>
                      <a:endParaRPr sz="1400" u="none" cap="none" strike="noStrike">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Calibri"/>
                          <a:ea typeface="Calibri"/>
                          <a:cs typeface="Calibri"/>
                          <a:sym typeface="Calibri"/>
                        </a:rPr>
                        <a:t> 0</a:t>
                      </a:r>
                      <a:endParaRPr sz="1400" u="none" cap="none" strike="noStrike">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242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Calibri"/>
                          <a:ea typeface="Calibri"/>
                          <a:cs typeface="Calibri"/>
                          <a:sym typeface="Calibri"/>
                        </a:rPr>
                        <a:t>(0, 1)</a:t>
                      </a:r>
                      <a:endParaRPr sz="1400" u="none" cap="none" strike="noStrike">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Calibri"/>
                          <a:ea typeface="Calibri"/>
                          <a:cs typeface="Calibri"/>
                          <a:sym typeface="Calibri"/>
                        </a:rPr>
                        <a:t>0</a:t>
                      </a:r>
                      <a:endParaRPr sz="1400" u="none" cap="none" strike="noStrike">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242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Calibri"/>
                          <a:ea typeface="Calibri"/>
                          <a:cs typeface="Calibri"/>
                          <a:sym typeface="Calibri"/>
                        </a:rPr>
                        <a:t>(1, 0)</a:t>
                      </a:r>
                      <a:endParaRPr sz="1400" u="none" cap="none" strike="noStrike">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Calibri"/>
                          <a:ea typeface="Calibri"/>
                          <a:cs typeface="Calibri"/>
                          <a:sym typeface="Calibri"/>
                        </a:rPr>
                        <a:t>0</a:t>
                      </a:r>
                      <a:endParaRPr sz="1400" u="none" cap="none" strike="noStrike">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242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Calibri"/>
                          <a:ea typeface="Calibri"/>
                          <a:cs typeface="Calibri"/>
                          <a:sym typeface="Calibri"/>
                        </a:rPr>
                        <a:t>(1, 1)</a:t>
                      </a:r>
                      <a:endParaRPr sz="1400" u="none" cap="none" strike="noStrike">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Calibri"/>
                          <a:ea typeface="Calibri"/>
                          <a:cs typeface="Calibri"/>
                          <a:sym typeface="Calibri"/>
                        </a:rPr>
                        <a:t> 1</a:t>
                      </a:r>
                      <a:endParaRPr sz="1400" u="none" cap="none" strike="noStrike">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pSp>
        <p:nvGrpSpPr>
          <p:cNvPr id="473" name="Google Shape;473;p38"/>
          <p:cNvGrpSpPr/>
          <p:nvPr/>
        </p:nvGrpSpPr>
        <p:grpSpPr>
          <a:xfrm>
            <a:off x="1946965" y="2403055"/>
            <a:ext cx="1765800" cy="1472095"/>
            <a:chOff x="1946965" y="2403055"/>
            <a:chExt cx="1765800" cy="1472095"/>
          </a:xfrm>
        </p:grpSpPr>
        <p:cxnSp>
          <p:nvCxnSpPr>
            <p:cNvPr id="474" name="Google Shape;474;p38"/>
            <p:cNvCxnSpPr/>
            <p:nvPr/>
          </p:nvCxnSpPr>
          <p:spPr>
            <a:xfrm rot="10800000">
              <a:off x="2234100" y="2655950"/>
              <a:ext cx="0" cy="1219200"/>
            </a:xfrm>
            <a:prstGeom prst="straightConnector1">
              <a:avLst/>
            </a:prstGeom>
            <a:noFill/>
            <a:ln cap="flat" cmpd="sng" w="9525">
              <a:solidFill>
                <a:schemeClr val="dk2"/>
              </a:solidFill>
              <a:prstDash val="solid"/>
              <a:round/>
              <a:headEnd len="sm" w="sm" type="none"/>
              <a:tailEnd len="med" w="med" type="triangle"/>
            </a:ln>
          </p:spPr>
        </p:cxnSp>
        <p:cxnSp>
          <p:nvCxnSpPr>
            <p:cNvPr id="475" name="Google Shape;475;p38"/>
            <p:cNvCxnSpPr/>
            <p:nvPr/>
          </p:nvCxnSpPr>
          <p:spPr>
            <a:xfrm>
              <a:off x="2022050" y="3636625"/>
              <a:ext cx="1687500" cy="0"/>
            </a:xfrm>
            <a:prstGeom prst="straightConnector1">
              <a:avLst/>
            </a:prstGeom>
            <a:noFill/>
            <a:ln cap="flat" cmpd="sng" w="9525">
              <a:solidFill>
                <a:schemeClr val="dk2"/>
              </a:solidFill>
              <a:prstDash val="solid"/>
              <a:round/>
              <a:headEnd len="sm" w="sm" type="none"/>
              <a:tailEnd len="med" w="med" type="triangle"/>
            </a:ln>
          </p:spPr>
        </p:cxnSp>
        <p:sp>
          <p:nvSpPr>
            <p:cNvPr id="476" name="Google Shape;476;p38"/>
            <p:cNvSpPr txBox="1"/>
            <p:nvPr/>
          </p:nvSpPr>
          <p:spPr>
            <a:xfrm>
              <a:off x="2023165" y="3537221"/>
              <a:ext cx="318000" cy="2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0</a:t>
              </a:r>
              <a:endParaRPr b="0" i="0" sz="1400" u="none" cap="none" strike="noStrike">
                <a:solidFill>
                  <a:srgbClr val="000000"/>
                </a:solidFill>
                <a:latin typeface="Calibri"/>
                <a:ea typeface="Calibri"/>
                <a:cs typeface="Calibri"/>
                <a:sym typeface="Calibri"/>
              </a:endParaRPr>
            </a:p>
          </p:txBody>
        </p:sp>
        <p:sp>
          <p:nvSpPr>
            <p:cNvPr id="477" name="Google Shape;477;p38"/>
            <p:cNvSpPr txBox="1"/>
            <p:nvPr/>
          </p:nvSpPr>
          <p:spPr>
            <a:xfrm>
              <a:off x="3013773" y="2631650"/>
              <a:ext cx="695700" cy="2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(1, 1)</a:t>
              </a:r>
              <a:endParaRPr b="0" i="0" sz="1400" u="none" cap="none" strike="noStrike">
                <a:solidFill>
                  <a:srgbClr val="000000"/>
                </a:solidFill>
                <a:latin typeface="Calibri"/>
                <a:ea typeface="Calibri"/>
                <a:cs typeface="Calibri"/>
                <a:sym typeface="Calibri"/>
              </a:endParaRPr>
            </a:p>
          </p:txBody>
        </p:sp>
        <p:sp>
          <p:nvSpPr>
            <p:cNvPr id="478" name="Google Shape;478;p38"/>
            <p:cNvSpPr txBox="1"/>
            <p:nvPr/>
          </p:nvSpPr>
          <p:spPr>
            <a:xfrm>
              <a:off x="1946965" y="2784055"/>
              <a:ext cx="318000" cy="2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1</a:t>
              </a:r>
              <a:endParaRPr b="0" i="0" sz="1400" u="none" cap="none" strike="noStrike">
                <a:solidFill>
                  <a:srgbClr val="000000"/>
                </a:solidFill>
                <a:latin typeface="Calibri"/>
                <a:ea typeface="Calibri"/>
                <a:cs typeface="Calibri"/>
                <a:sym typeface="Calibri"/>
              </a:endParaRPr>
            </a:p>
          </p:txBody>
        </p:sp>
        <p:sp>
          <p:nvSpPr>
            <p:cNvPr id="479" name="Google Shape;479;p38"/>
            <p:cNvSpPr txBox="1"/>
            <p:nvPr/>
          </p:nvSpPr>
          <p:spPr>
            <a:xfrm>
              <a:off x="2861365" y="3572560"/>
              <a:ext cx="318000" cy="2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1</a:t>
              </a:r>
              <a:endParaRPr b="0" i="0" sz="1400" u="none" cap="none" strike="noStrike">
                <a:solidFill>
                  <a:srgbClr val="000000"/>
                </a:solidFill>
                <a:latin typeface="Calibri"/>
                <a:ea typeface="Calibri"/>
                <a:cs typeface="Calibri"/>
                <a:sym typeface="Calibri"/>
              </a:endParaRPr>
            </a:p>
          </p:txBody>
        </p:sp>
        <p:sp>
          <p:nvSpPr>
            <p:cNvPr id="480" name="Google Shape;480;p38"/>
            <p:cNvSpPr/>
            <p:nvPr/>
          </p:nvSpPr>
          <p:spPr>
            <a:xfrm>
              <a:off x="2925407" y="3569246"/>
              <a:ext cx="132600" cy="106500"/>
            </a:xfrm>
            <a:prstGeom prst="ellipse">
              <a:avLst/>
            </a:prstGeom>
            <a:solidFill>
              <a:srgbClr val="00FF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38"/>
            <p:cNvSpPr/>
            <p:nvPr/>
          </p:nvSpPr>
          <p:spPr>
            <a:xfrm>
              <a:off x="2163407" y="3569246"/>
              <a:ext cx="132600" cy="106500"/>
            </a:xfrm>
            <a:prstGeom prst="ellipse">
              <a:avLst/>
            </a:prstGeom>
            <a:solidFill>
              <a:srgbClr val="00FF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38"/>
            <p:cNvSpPr/>
            <p:nvPr/>
          </p:nvSpPr>
          <p:spPr>
            <a:xfrm>
              <a:off x="2163407" y="2959646"/>
              <a:ext cx="132600" cy="106500"/>
            </a:xfrm>
            <a:prstGeom prst="ellipse">
              <a:avLst/>
            </a:prstGeom>
            <a:solidFill>
              <a:srgbClr val="00FF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38"/>
            <p:cNvSpPr/>
            <p:nvPr/>
          </p:nvSpPr>
          <p:spPr>
            <a:xfrm>
              <a:off x="2925407" y="2959646"/>
              <a:ext cx="132600" cy="106500"/>
            </a:xfrm>
            <a:prstGeom prst="ellipse">
              <a:avLst/>
            </a:prstGeom>
            <a:solidFill>
              <a:srgbClr val="FF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38"/>
            <p:cNvSpPr txBox="1"/>
            <p:nvPr/>
          </p:nvSpPr>
          <p:spPr>
            <a:xfrm>
              <a:off x="1946965" y="2403055"/>
              <a:ext cx="318000" cy="2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x</a:t>
              </a:r>
              <a:r>
                <a:rPr b="0" baseline="-25000" i="0" lang="en" sz="1400" u="none" cap="none" strike="noStrike">
                  <a:solidFill>
                    <a:srgbClr val="000000"/>
                  </a:solidFill>
                  <a:latin typeface="Calibri"/>
                  <a:ea typeface="Calibri"/>
                  <a:cs typeface="Calibri"/>
                  <a:sym typeface="Calibri"/>
                </a:rPr>
                <a:t>2</a:t>
              </a:r>
              <a:endParaRPr b="0" baseline="-25000" i="0" sz="1400" u="none" cap="none" strike="noStrike">
                <a:solidFill>
                  <a:srgbClr val="000000"/>
                </a:solidFill>
                <a:latin typeface="Calibri"/>
                <a:ea typeface="Calibri"/>
                <a:cs typeface="Calibri"/>
                <a:sym typeface="Calibri"/>
              </a:endParaRPr>
            </a:p>
          </p:txBody>
        </p:sp>
        <p:sp>
          <p:nvSpPr>
            <p:cNvPr id="485" name="Google Shape;485;p38"/>
            <p:cNvSpPr txBox="1"/>
            <p:nvPr/>
          </p:nvSpPr>
          <p:spPr>
            <a:xfrm>
              <a:off x="3394765" y="3519551"/>
              <a:ext cx="318000" cy="2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x</a:t>
              </a:r>
              <a:r>
                <a:rPr b="0" baseline="-25000" i="0" lang="en" sz="1400" u="none" cap="none" strike="noStrike">
                  <a:solidFill>
                    <a:srgbClr val="000000"/>
                  </a:solidFill>
                  <a:latin typeface="Calibri"/>
                  <a:ea typeface="Calibri"/>
                  <a:cs typeface="Calibri"/>
                  <a:sym typeface="Calibri"/>
                </a:rPr>
                <a:t>1</a:t>
              </a:r>
              <a:endParaRPr b="0" baseline="-25000" i="0" sz="1400" u="none" cap="none" strike="noStrike">
                <a:solidFill>
                  <a:srgbClr val="000000"/>
                </a:solidFill>
                <a:latin typeface="Calibri"/>
                <a:ea typeface="Calibri"/>
                <a:cs typeface="Calibri"/>
                <a:sym typeface="Calibri"/>
              </a:endParaRPr>
            </a:p>
          </p:txBody>
        </p:sp>
      </p:grpSp>
      <p:cxnSp>
        <p:nvCxnSpPr>
          <p:cNvPr id="486" name="Google Shape;486;p38"/>
          <p:cNvCxnSpPr/>
          <p:nvPr/>
        </p:nvCxnSpPr>
        <p:spPr>
          <a:xfrm>
            <a:off x="2188823" y="2718963"/>
            <a:ext cx="1212600" cy="1092000"/>
          </a:xfrm>
          <a:prstGeom prst="straightConnector1">
            <a:avLst/>
          </a:prstGeom>
          <a:noFill/>
          <a:ln cap="flat" cmpd="sng" w="19050">
            <a:solidFill>
              <a:srgbClr val="0000FF"/>
            </a:solidFill>
            <a:prstDash val="dash"/>
            <a:round/>
            <a:headEnd len="sm" w="sm" type="none"/>
            <a:tailEnd len="sm" w="sm" type="none"/>
          </a:ln>
        </p:spPr>
      </p:cxnSp>
      <p:grpSp>
        <p:nvGrpSpPr>
          <p:cNvPr id="487" name="Google Shape;487;p38"/>
          <p:cNvGrpSpPr/>
          <p:nvPr/>
        </p:nvGrpSpPr>
        <p:grpSpPr>
          <a:xfrm>
            <a:off x="7036775" y="1608911"/>
            <a:ext cx="3299701" cy="2099289"/>
            <a:chOff x="7036775" y="1608911"/>
            <a:chExt cx="3299701" cy="2099289"/>
          </a:xfrm>
        </p:grpSpPr>
        <p:grpSp>
          <p:nvGrpSpPr>
            <p:cNvPr id="488" name="Google Shape;488;p38"/>
            <p:cNvGrpSpPr/>
            <p:nvPr/>
          </p:nvGrpSpPr>
          <p:grpSpPr>
            <a:xfrm>
              <a:off x="7036775" y="1608911"/>
              <a:ext cx="1780900" cy="1788575"/>
              <a:chOff x="6350975" y="1608911"/>
              <a:chExt cx="1780900" cy="1788575"/>
            </a:xfrm>
          </p:grpSpPr>
          <p:pic>
            <p:nvPicPr>
              <p:cNvPr descr="Image result for half plane images" id="489" name="Google Shape;489;p38"/>
              <p:cNvPicPr preferRelativeResize="0"/>
              <p:nvPr/>
            </p:nvPicPr>
            <p:blipFill rotWithShape="1">
              <a:blip r:embed="rId5">
                <a:alphaModFix/>
              </a:blip>
              <a:srcRect b="0" l="0" r="0" t="0"/>
              <a:stretch/>
            </p:blipFill>
            <p:spPr>
              <a:xfrm>
                <a:off x="6350975" y="1608911"/>
                <a:ext cx="1780900" cy="1788575"/>
              </a:xfrm>
              <a:prstGeom prst="rect">
                <a:avLst/>
              </a:prstGeom>
              <a:noFill/>
              <a:ln>
                <a:noFill/>
              </a:ln>
            </p:spPr>
          </p:pic>
          <p:sp>
            <p:nvSpPr>
              <p:cNvPr id="490" name="Google Shape;490;p38"/>
              <p:cNvSpPr txBox="1"/>
              <p:nvPr/>
            </p:nvSpPr>
            <p:spPr>
              <a:xfrm>
                <a:off x="7083400" y="1827973"/>
                <a:ext cx="800400" cy="45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CC0000"/>
                    </a:solidFill>
                    <a:latin typeface="Calibri"/>
                    <a:ea typeface="Calibri"/>
                    <a:cs typeface="Calibri"/>
                    <a:sym typeface="Calibri"/>
                  </a:rPr>
                  <a:t>W</a:t>
                </a:r>
                <a:r>
                  <a:rPr b="0" baseline="30000" i="0" lang="en" sz="1400" u="none" cap="none" strike="noStrike">
                    <a:solidFill>
                      <a:srgbClr val="CC0000"/>
                    </a:solidFill>
                    <a:latin typeface="Calibri"/>
                    <a:ea typeface="Calibri"/>
                    <a:cs typeface="Calibri"/>
                    <a:sym typeface="Calibri"/>
                  </a:rPr>
                  <a:t>T</a:t>
                </a:r>
                <a:r>
                  <a:rPr b="0" i="0" lang="en" sz="1400" u="none" cap="none" strike="noStrike">
                    <a:solidFill>
                      <a:srgbClr val="CC0000"/>
                    </a:solidFill>
                    <a:latin typeface="Calibri"/>
                    <a:ea typeface="Calibri"/>
                    <a:cs typeface="Calibri"/>
                    <a:sym typeface="Calibri"/>
                  </a:rPr>
                  <a:t>x = μ</a:t>
                </a:r>
                <a:endParaRPr b="0" i="0" sz="1400" u="none" cap="none" strike="noStrike">
                  <a:solidFill>
                    <a:srgbClr val="CC0000"/>
                  </a:solidFill>
                  <a:latin typeface="Calibri"/>
                  <a:ea typeface="Calibri"/>
                  <a:cs typeface="Calibri"/>
                  <a:sym typeface="Calibri"/>
                </a:endParaRPr>
              </a:p>
            </p:txBody>
          </p:sp>
        </p:grpSp>
        <p:sp>
          <p:nvSpPr>
            <p:cNvPr id="491" name="Google Shape;491;p38"/>
            <p:cNvSpPr txBox="1"/>
            <p:nvPr/>
          </p:nvSpPr>
          <p:spPr>
            <a:xfrm>
              <a:off x="7093776" y="3322700"/>
              <a:ext cx="3242700" cy="38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alibri"/>
                  <a:ea typeface="Calibri"/>
                  <a:cs typeface="Calibri"/>
                  <a:sym typeface="Calibri"/>
                </a:rPr>
                <a:t>*Pic courtesy, </a:t>
              </a:r>
              <a:r>
                <a:rPr b="0" i="0" lang="en" sz="1000" u="sng" cap="none" strike="noStrike">
                  <a:solidFill>
                    <a:schemeClr val="hlink"/>
                  </a:solidFill>
                  <a:latin typeface="Calibri"/>
                  <a:ea typeface="Calibri"/>
                  <a:cs typeface="Calibri"/>
                  <a:sym typeface="Calibri"/>
                  <a:hlinkClick r:id="rId6"/>
                </a:rPr>
                <a:t>cliffsnotes</a:t>
              </a:r>
              <a:endParaRPr b="0" i="1" sz="1000" u="none" cap="none" strike="noStrike">
                <a:solidFill>
                  <a:srgbClr val="000000"/>
                </a:solidFill>
                <a:latin typeface="Calibri"/>
                <a:ea typeface="Calibri"/>
                <a:cs typeface="Calibri"/>
                <a:sym typeface="Calibri"/>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Calibri"/>
                <a:ea typeface="Calibri"/>
                <a:cs typeface="Calibri"/>
                <a:sym typeface="Calibri"/>
              </a:rPr>
              <a:t>Perceptron - Limitations</a:t>
            </a:r>
            <a:endParaRPr>
              <a:latin typeface="Calibri"/>
              <a:ea typeface="Calibri"/>
              <a:cs typeface="Calibri"/>
              <a:sym typeface="Calibri"/>
            </a:endParaRPr>
          </a:p>
        </p:txBody>
      </p:sp>
      <p:sp>
        <p:nvSpPr>
          <p:cNvPr id="497" name="Google Shape;497;p39"/>
          <p:cNvSpPr txBox="1"/>
          <p:nvPr/>
        </p:nvSpPr>
        <p:spPr>
          <a:xfrm>
            <a:off x="326500" y="1027475"/>
            <a:ext cx="3620700" cy="38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CC0000"/>
                </a:solidFill>
                <a:latin typeface="Calibri"/>
                <a:ea typeface="Calibri"/>
                <a:cs typeface="Calibri"/>
                <a:sym typeface="Calibri"/>
              </a:rPr>
              <a:t>Goal</a:t>
            </a:r>
            <a:r>
              <a:rPr b="0" i="0" lang="en" sz="1400" u="none" cap="none" strike="noStrike">
                <a:solidFill>
                  <a:srgbClr val="000000"/>
                </a:solidFill>
                <a:latin typeface="Calibri"/>
                <a:ea typeface="Calibri"/>
                <a:cs typeface="Calibri"/>
                <a:sym typeface="Calibri"/>
              </a:rPr>
              <a:t>: learn the XoR function (</a:t>
            </a:r>
            <a:r>
              <a:rPr b="0" i="1" lang="en" sz="1400" u="none" cap="none" strike="noStrike">
                <a:solidFill>
                  <a:srgbClr val="000000"/>
                </a:solidFill>
                <a:latin typeface="Calibri"/>
                <a:ea typeface="Calibri"/>
                <a:cs typeface="Calibri"/>
                <a:sym typeface="Calibri"/>
              </a:rPr>
              <a:t>f*</a:t>
            </a:r>
            <a:r>
              <a:rPr b="0" i="0" lang="en" sz="1400" u="none" cap="none" strike="noStrike">
                <a:solidFill>
                  <a:srgbClr val="000000"/>
                </a:solidFill>
                <a:latin typeface="Calibri"/>
                <a:ea typeface="Calibri"/>
                <a:cs typeface="Calibri"/>
                <a:sym typeface="Calibri"/>
              </a:rPr>
              <a:t>)</a:t>
            </a:r>
            <a:endParaRPr b="0" i="0" sz="1400" u="none" cap="none" strike="noStrike">
              <a:solidFill>
                <a:srgbClr val="000000"/>
              </a:solidFill>
              <a:latin typeface="Calibri"/>
              <a:ea typeface="Calibri"/>
              <a:cs typeface="Calibri"/>
              <a:sym typeface="Calibri"/>
            </a:endParaRPr>
          </a:p>
        </p:txBody>
      </p:sp>
      <p:graphicFrame>
        <p:nvGraphicFramePr>
          <p:cNvPr id="498" name="Google Shape;498;p39"/>
          <p:cNvGraphicFramePr/>
          <p:nvPr/>
        </p:nvGraphicFramePr>
        <p:xfrm>
          <a:off x="539375" y="1521975"/>
          <a:ext cx="3000000" cy="3000000"/>
        </p:xfrm>
        <a:graphic>
          <a:graphicData uri="http://schemas.openxmlformats.org/drawingml/2006/table">
            <a:tbl>
              <a:tblPr>
                <a:noFill/>
                <a:tableStyleId>{AC57F9CC-6697-4542-BBDB-76A14B7A0386}</a:tableStyleId>
              </a:tblPr>
              <a:tblGrid>
                <a:gridCol w="681125"/>
                <a:gridCol w="732550"/>
              </a:tblGrid>
              <a:tr h="362425">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latin typeface="Calibri"/>
                          <a:ea typeface="Calibri"/>
                          <a:cs typeface="Calibri"/>
                          <a:sym typeface="Calibri"/>
                        </a:rPr>
                        <a:t>𝕏</a:t>
                      </a:r>
                      <a:endParaRPr b="1" sz="1400" u="none" cap="none" strike="noStrike">
                        <a:latin typeface="Calibri"/>
                        <a:ea typeface="Calibri"/>
                        <a:cs typeface="Calibri"/>
                        <a:sym typeface="Calibri"/>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i="1" lang="en" sz="1400" u="none" cap="none" strike="noStrike">
                          <a:latin typeface="Calibri"/>
                          <a:ea typeface="Calibri"/>
                          <a:cs typeface="Calibri"/>
                          <a:sym typeface="Calibri"/>
                        </a:rPr>
                        <a:t>f*</a:t>
                      </a:r>
                      <a:endParaRPr sz="1400" u="none" cap="none" strike="noStrike">
                        <a:latin typeface="Calibri"/>
                        <a:ea typeface="Calibri"/>
                        <a:cs typeface="Calibri"/>
                        <a:sym typeface="Calibri"/>
                      </a:endParaRPr>
                    </a:p>
                  </a:txBody>
                  <a:tcPr marT="91425" marB="91425" marR="91425" marL="91425">
                    <a:lnB cap="flat" cmpd="sng" w="9525">
                      <a:solidFill>
                        <a:srgbClr val="9E9E9E"/>
                      </a:solidFill>
                      <a:prstDash val="solid"/>
                      <a:round/>
                      <a:headEnd len="sm" w="sm" type="none"/>
                      <a:tailEnd len="sm" w="sm" type="none"/>
                    </a:lnB>
                  </a:tcPr>
                </a:tc>
              </a:tr>
              <a:tr h="36242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Calibri"/>
                          <a:ea typeface="Calibri"/>
                          <a:cs typeface="Calibri"/>
                          <a:sym typeface="Calibri"/>
                        </a:rPr>
                        <a:t>(0, 0)</a:t>
                      </a:r>
                      <a:endParaRPr sz="1400" u="none" cap="none" strike="noStrike">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Calibri"/>
                          <a:ea typeface="Calibri"/>
                          <a:cs typeface="Calibri"/>
                          <a:sym typeface="Calibri"/>
                        </a:rPr>
                        <a:t> 0</a:t>
                      </a:r>
                      <a:endParaRPr sz="1400" u="none" cap="none" strike="noStrike">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242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Calibri"/>
                          <a:ea typeface="Calibri"/>
                          <a:cs typeface="Calibri"/>
                          <a:sym typeface="Calibri"/>
                        </a:rPr>
                        <a:t>(0, 1)</a:t>
                      </a:r>
                      <a:endParaRPr sz="1400" u="none" cap="none" strike="noStrike">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Calibri"/>
                          <a:ea typeface="Calibri"/>
                          <a:cs typeface="Calibri"/>
                          <a:sym typeface="Calibri"/>
                        </a:rPr>
                        <a:t>1</a:t>
                      </a:r>
                      <a:endParaRPr sz="1400" u="none" cap="none" strike="noStrike">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242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Calibri"/>
                          <a:ea typeface="Calibri"/>
                          <a:cs typeface="Calibri"/>
                          <a:sym typeface="Calibri"/>
                        </a:rPr>
                        <a:t>(1, 0)</a:t>
                      </a:r>
                      <a:endParaRPr sz="1400" u="none" cap="none" strike="noStrike">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Calibri"/>
                          <a:ea typeface="Calibri"/>
                          <a:cs typeface="Calibri"/>
                          <a:sym typeface="Calibri"/>
                        </a:rPr>
                        <a:t>1</a:t>
                      </a:r>
                      <a:endParaRPr sz="1400" u="none" cap="none" strike="noStrike">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242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Calibri"/>
                          <a:ea typeface="Calibri"/>
                          <a:cs typeface="Calibri"/>
                          <a:sym typeface="Calibri"/>
                        </a:rPr>
                        <a:t>(1, 1)</a:t>
                      </a:r>
                      <a:endParaRPr sz="1400" u="none" cap="none" strike="noStrike">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Calibri"/>
                          <a:ea typeface="Calibri"/>
                          <a:cs typeface="Calibri"/>
                          <a:sym typeface="Calibri"/>
                        </a:rPr>
                        <a:t> 0</a:t>
                      </a:r>
                      <a:endParaRPr sz="1400" u="none" cap="none" strike="noStrike">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pic>
        <p:nvPicPr>
          <p:cNvPr id="499" name="Google Shape;499;p39"/>
          <p:cNvPicPr preferRelativeResize="0"/>
          <p:nvPr/>
        </p:nvPicPr>
        <p:blipFill rotWithShape="1">
          <a:blip r:embed="rId3">
            <a:alphaModFix/>
          </a:blip>
          <a:srcRect b="0" l="6994" r="0" t="0"/>
          <a:stretch/>
        </p:blipFill>
        <p:spPr>
          <a:xfrm>
            <a:off x="2147788" y="1590750"/>
            <a:ext cx="1863387" cy="1962000"/>
          </a:xfrm>
          <a:prstGeom prst="rect">
            <a:avLst/>
          </a:prstGeom>
          <a:noFill/>
          <a:ln>
            <a:noFill/>
          </a:ln>
        </p:spPr>
      </p:pic>
      <p:sp>
        <p:nvSpPr>
          <p:cNvPr id="500" name="Google Shape;500;p39"/>
          <p:cNvSpPr txBox="1"/>
          <p:nvPr/>
        </p:nvSpPr>
        <p:spPr>
          <a:xfrm>
            <a:off x="4365100" y="2018075"/>
            <a:ext cx="3088200" cy="38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CC0000"/>
                </a:solidFill>
                <a:latin typeface="Calibri"/>
                <a:ea typeface="Calibri"/>
                <a:cs typeface="Calibri"/>
                <a:sym typeface="Calibri"/>
              </a:rPr>
              <a:t>How</a:t>
            </a:r>
            <a:r>
              <a:rPr b="1" i="0" lang="en" sz="1400" u="none" cap="none" strike="noStrike">
                <a:solidFill>
                  <a:srgbClr val="CC0000"/>
                </a:solidFill>
                <a:latin typeface="Calibri"/>
                <a:ea typeface="Calibri"/>
                <a:cs typeface="Calibri"/>
                <a:sym typeface="Calibri"/>
              </a:rPr>
              <a:t> </a:t>
            </a:r>
            <a:r>
              <a:rPr b="0" i="0" lang="en" sz="1400" u="none" cap="none" strike="noStrike">
                <a:solidFill>
                  <a:srgbClr val="000000"/>
                </a:solidFill>
                <a:latin typeface="Calibri"/>
                <a:ea typeface="Calibri"/>
                <a:cs typeface="Calibri"/>
                <a:sym typeface="Calibri"/>
              </a:rPr>
              <a:t>to tackle this problem?</a:t>
            </a:r>
            <a:endParaRPr b="0" i="1" sz="1400" u="none" cap="none" strike="noStrike">
              <a:solidFill>
                <a:srgbClr val="CC0000"/>
              </a:solidFill>
              <a:latin typeface="Calibri"/>
              <a:ea typeface="Calibri"/>
              <a:cs typeface="Calibri"/>
              <a:sym typeface="Calibri"/>
            </a:endParaRPr>
          </a:p>
        </p:txBody>
      </p:sp>
      <p:sp>
        <p:nvSpPr>
          <p:cNvPr id="501" name="Google Shape;501;p39"/>
          <p:cNvSpPr txBox="1"/>
          <p:nvPr/>
        </p:nvSpPr>
        <p:spPr>
          <a:xfrm>
            <a:off x="4517500" y="2254363"/>
            <a:ext cx="3620700" cy="3855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Can we use more than one line?</a:t>
            </a:r>
            <a:endParaRPr b="0" i="0" sz="1400" u="none" cap="none" strike="noStrike">
              <a:solidFill>
                <a:srgbClr val="000000"/>
              </a:solidFill>
              <a:latin typeface="Calibri"/>
              <a:ea typeface="Calibri"/>
              <a:cs typeface="Calibri"/>
              <a:sym typeface="Calibri"/>
            </a:endParaRPr>
          </a:p>
        </p:txBody>
      </p:sp>
      <p:sp>
        <p:nvSpPr>
          <p:cNvPr id="502" name="Google Shape;502;p39"/>
          <p:cNvSpPr txBox="1"/>
          <p:nvPr/>
        </p:nvSpPr>
        <p:spPr>
          <a:xfrm>
            <a:off x="5950776" y="4846700"/>
            <a:ext cx="3242700" cy="38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alibri"/>
                <a:ea typeface="Calibri"/>
                <a:cs typeface="Calibri"/>
                <a:sym typeface="Calibri"/>
              </a:rPr>
              <a:t>*Slide courtesy, Ian Goodfellow et al., deep learning book</a:t>
            </a:r>
            <a:endParaRPr b="0" i="1" sz="1000" u="none" cap="none" strike="noStrike">
              <a:solidFill>
                <a:srgbClr val="000000"/>
              </a:solidFill>
              <a:latin typeface="Calibri"/>
              <a:ea typeface="Calibri"/>
              <a:cs typeface="Calibri"/>
              <a:sym typeface="Calibri"/>
            </a:endParaRPr>
          </a:p>
        </p:txBody>
      </p:sp>
      <p:pic>
        <p:nvPicPr>
          <p:cNvPr id="503" name="Google Shape;503;p39"/>
          <p:cNvPicPr preferRelativeResize="0"/>
          <p:nvPr/>
        </p:nvPicPr>
        <p:blipFill rotWithShape="1">
          <a:blip r:embed="rId4">
            <a:alphaModFix/>
          </a:blip>
          <a:srcRect b="2010" l="11723" r="0" t="6144"/>
          <a:stretch/>
        </p:blipFill>
        <p:spPr>
          <a:xfrm>
            <a:off x="7609250" y="1431784"/>
            <a:ext cx="1413675" cy="183996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215" name="Google Shape;215;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216" name="Google Shape;216;p4"/>
          <p:cNvPicPr preferRelativeResize="0"/>
          <p:nvPr/>
        </p:nvPicPr>
        <p:blipFill rotWithShape="1">
          <a:blip r:embed="rId3">
            <a:alphaModFix/>
          </a:blip>
          <a:srcRect b="0" l="0" r="0" t="0"/>
          <a:stretch/>
        </p:blipFill>
        <p:spPr>
          <a:xfrm>
            <a:off x="1140661" y="0"/>
            <a:ext cx="6862677" cy="514349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40"/>
          <p:cNvSpPr txBox="1"/>
          <p:nvPr>
            <p:ph type="title"/>
          </p:nvPr>
        </p:nvSpPr>
        <p:spPr>
          <a:xfrm>
            <a:off x="311700" y="445025"/>
            <a:ext cx="39771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Calibri"/>
                <a:ea typeface="Calibri"/>
                <a:cs typeface="Calibri"/>
                <a:sym typeface="Calibri"/>
              </a:rPr>
              <a:t>Multi-layer Perceptrons</a:t>
            </a:r>
            <a:endParaRPr>
              <a:latin typeface="Calibri"/>
              <a:ea typeface="Calibri"/>
              <a:cs typeface="Calibri"/>
              <a:sym typeface="Calibri"/>
            </a:endParaRPr>
          </a:p>
        </p:txBody>
      </p:sp>
      <p:grpSp>
        <p:nvGrpSpPr>
          <p:cNvPr id="509" name="Google Shape;509;p40"/>
          <p:cNvGrpSpPr/>
          <p:nvPr/>
        </p:nvGrpSpPr>
        <p:grpSpPr>
          <a:xfrm>
            <a:off x="-22975" y="1378225"/>
            <a:ext cx="4506100" cy="2358225"/>
            <a:chOff x="4396625" y="844825"/>
            <a:chExt cx="4506100" cy="2358225"/>
          </a:xfrm>
        </p:grpSpPr>
        <p:pic>
          <p:nvPicPr>
            <p:cNvPr descr="Image result for multi layer perceptrons" id="510" name="Google Shape;510;p40"/>
            <p:cNvPicPr preferRelativeResize="0"/>
            <p:nvPr/>
          </p:nvPicPr>
          <p:blipFill rotWithShape="1">
            <a:blip r:embed="rId3">
              <a:alphaModFix/>
            </a:blip>
            <a:srcRect b="0" l="0" r="0" t="0"/>
            <a:stretch/>
          </p:blipFill>
          <p:spPr>
            <a:xfrm>
              <a:off x="4396625" y="844825"/>
              <a:ext cx="4265700" cy="2219975"/>
            </a:xfrm>
            <a:prstGeom prst="rect">
              <a:avLst/>
            </a:prstGeom>
            <a:noFill/>
            <a:ln>
              <a:noFill/>
            </a:ln>
          </p:spPr>
        </p:pic>
        <p:sp>
          <p:nvSpPr>
            <p:cNvPr id="511" name="Google Shape;511;p40"/>
            <p:cNvSpPr txBox="1"/>
            <p:nvPr/>
          </p:nvSpPr>
          <p:spPr>
            <a:xfrm>
              <a:off x="5228200" y="2804350"/>
              <a:ext cx="431100" cy="24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W</a:t>
              </a:r>
              <a:endParaRPr b="0" i="0" sz="1400" u="none" cap="none" strike="noStrike">
                <a:solidFill>
                  <a:srgbClr val="000000"/>
                </a:solidFill>
                <a:latin typeface="Arial"/>
                <a:ea typeface="Arial"/>
                <a:cs typeface="Arial"/>
                <a:sym typeface="Arial"/>
              </a:endParaRPr>
            </a:p>
          </p:txBody>
        </p:sp>
        <p:sp>
          <p:nvSpPr>
            <p:cNvPr id="512" name="Google Shape;512;p40"/>
            <p:cNvSpPr txBox="1"/>
            <p:nvPr/>
          </p:nvSpPr>
          <p:spPr>
            <a:xfrm>
              <a:off x="6371200" y="2804350"/>
              <a:ext cx="431100" cy="24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U</a:t>
              </a:r>
              <a:endParaRPr b="0" i="0" sz="1400" u="none" cap="none" strike="noStrike">
                <a:solidFill>
                  <a:srgbClr val="000000"/>
                </a:solidFill>
                <a:latin typeface="Arial"/>
                <a:ea typeface="Arial"/>
                <a:cs typeface="Arial"/>
                <a:sym typeface="Arial"/>
              </a:endParaRPr>
            </a:p>
          </p:txBody>
        </p:sp>
        <p:sp>
          <p:nvSpPr>
            <p:cNvPr id="513" name="Google Shape;513;p40"/>
            <p:cNvSpPr txBox="1"/>
            <p:nvPr/>
          </p:nvSpPr>
          <p:spPr>
            <a:xfrm>
              <a:off x="7361800" y="2651950"/>
              <a:ext cx="431100" cy="24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V</a:t>
              </a:r>
              <a:endParaRPr b="0" i="0" sz="1400" u="none" cap="none" strike="noStrike">
                <a:solidFill>
                  <a:srgbClr val="000000"/>
                </a:solidFill>
                <a:latin typeface="Arial"/>
                <a:ea typeface="Arial"/>
                <a:cs typeface="Arial"/>
                <a:sym typeface="Arial"/>
              </a:endParaRPr>
            </a:p>
          </p:txBody>
        </p:sp>
        <p:sp>
          <p:nvSpPr>
            <p:cNvPr id="514" name="Google Shape;514;p40"/>
            <p:cNvSpPr txBox="1"/>
            <p:nvPr/>
          </p:nvSpPr>
          <p:spPr>
            <a:xfrm>
              <a:off x="5914000" y="2956750"/>
              <a:ext cx="431100" cy="24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h</a:t>
              </a:r>
              <a:r>
                <a:rPr b="0" baseline="-25000" i="0" lang="en" sz="1400" u="none" cap="none" strike="noStrike">
                  <a:solidFill>
                    <a:srgbClr val="000000"/>
                  </a:solidFill>
                  <a:latin typeface="Arial"/>
                  <a:ea typeface="Arial"/>
                  <a:cs typeface="Arial"/>
                  <a:sym typeface="Arial"/>
                </a:rPr>
                <a:t>1</a:t>
              </a:r>
              <a:endParaRPr b="0" baseline="-25000" i="0" sz="1400" u="none" cap="none" strike="noStrike">
                <a:solidFill>
                  <a:srgbClr val="000000"/>
                </a:solidFill>
                <a:latin typeface="Arial"/>
                <a:ea typeface="Arial"/>
                <a:cs typeface="Arial"/>
                <a:sym typeface="Arial"/>
              </a:endParaRPr>
            </a:p>
          </p:txBody>
        </p:sp>
        <p:sp>
          <p:nvSpPr>
            <p:cNvPr id="515" name="Google Shape;515;p40"/>
            <p:cNvSpPr txBox="1"/>
            <p:nvPr/>
          </p:nvSpPr>
          <p:spPr>
            <a:xfrm>
              <a:off x="6980800" y="2910551"/>
              <a:ext cx="431100" cy="24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h</a:t>
              </a:r>
              <a:r>
                <a:rPr b="0" baseline="-25000" i="0" lang="en" sz="1400" u="none" cap="none" strike="noStrike">
                  <a:solidFill>
                    <a:srgbClr val="000000"/>
                  </a:solidFill>
                  <a:latin typeface="Arial"/>
                  <a:ea typeface="Arial"/>
                  <a:cs typeface="Arial"/>
                  <a:sym typeface="Arial"/>
                </a:rPr>
                <a:t>2</a:t>
              </a:r>
              <a:endParaRPr b="0" baseline="-25000" i="0" sz="1400" u="none" cap="none" strike="noStrike">
                <a:solidFill>
                  <a:srgbClr val="000000"/>
                </a:solidFill>
                <a:latin typeface="Arial"/>
                <a:ea typeface="Arial"/>
                <a:cs typeface="Arial"/>
                <a:sym typeface="Arial"/>
              </a:endParaRPr>
            </a:p>
          </p:txBody>
        </p:sp>
        <p:sp>
          <p:nvSpPr>
            <p:cNvPr id="516" name="Google Shape;516;p40"/>
            <p:cNvSpPr txBox="1"/>
            <p:nvPr/>
          </p:nvSpPr>
          <p:spPr>
            <a:xfrm>
              <a:off x="8000925" y="1401000"/>
              <a:ext cx="901800" cy="33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Calibri"/>
                  <a:ea typeface="Calibri"/>
                  <a:cs typeface="Calibri"/>
                  <a:sym typeface="Calibri"/>
                </a:rPr>
                <a:t>L = (y’-y)</a:t>
              </a:r>
              <a:r>
                <a:rPr b="0" baseline="30000" i="1" lang="en" sz="1400" u="none" cap="none" strike="noStrike">
                  <a:solidFill>
                    <a:srgbClr val="000000"/>
                  </a:solidFill>
                  <a:latin typeface="Calibri"/>
                  <a:ea typeface="Calibri"/>
                  <a:cs typeface="Calibri"/>
                  <a:sym typeface="Calibri"/>
                </a:rPr>
                <a:t>2</a:t>
              </a:r>
              <a:endParaRPr b="0" baseline="30000" i="1" sz="1400" u="none" cap="none" strike="noStrike">
                <a:solidFill>
                  <a:srgbClr val="000000"/>
                </a:solidFill>
                <a:latin typeface="Calibri"/>
                <a:ea typeface="Calibri"/>
                <a:cs typeface="Calibri"/>
                <a:sym typeface="Calibri"/>
              </a:endParaRPr>
            </a:p>
          </p:txBody>
        </p:sp>
      </p:grpSp>
      <p:sp>
        <p:nvSpPr>
          <p:cNvPr id="517" name="Google Shape;517;p40"/>
          <p:cNvSpPr txBox="1"/>
          <p:nvPr/>
        </p:nvSpPr>
        <p:spPr>
          <a:xfrm>
            <a:off x="418075" y="3828975"/>
            <a:ext cx="3149100" cy="36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Hidden layers </a:t>
            </a:r>
            <a:r>
              <a:rPr b="0" i="1" lang="en" sz="1400" u="none" cap="none" strike="noStrike">
                <a:solidFill>
                  <a:srgbClr val="CC0000"/>
                </a:solidFill>
                <a:latin typeface="Calibri"/>
                <a:ea typeface="Calibri"/>
                <a:cs typeface="Calibri"/>
                <a:sym typeface="Calibri"/>
              </a:rPr>
              <a:t>increase</a:t>
            </a:r>
            <a:r>
              <a:rPr b="0" i="0" lang="en" sz="1400" u="none" cap="none" strike="noStrike">
                <a:solidFill>
                  <a:srgbClr val="000000"/>
                </a:solidFill>
                <a:latin typeface="Calibri"/>
                <a:ea typeface="Calibri"/>
                <a:cs typeface="Calibri"/>
                <a:sym typeface="Calibri"/>
              </a:rPr>
              <a:t> abstraction</a:t>
            </a:r>
            <a:endParaRPr b="0" i="0" sz="1400" u="none" cap="none" strike="noStrike">
              <a:solidFill>
                <a:schemeClr val="dk1"/>
              </a:solidFill>
              <a:latin typeface="Calibri"/>
              <a:ea typeface="Calibri"/>
              <a:cs typeface="Calibri"/>
              <a:sym typeface="Calibri"/>
            </a:endParaRPr>
          </a:p>
        </p:txBody>
      </p:sp>
      <p:sp>
        <p:nvSpPr>
          <p:cNvPr id="518" name="Google Shape;518;p40"/>
          <p:cNvSpPr txBox="1"/>
          <p:nvPr/>
        </p:nvSpPr>
        <p:spPr>
          <a:xfrm>
            <a:off x="-605275" y="4855827"/>
            <a:ext cx="4453200" cy="39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alibri"/>
                <a:ea typeface="Calibri"/>
                <a:cs typeface="Calibri"/>
                <a:sym typeface="Calibri"/>
              </a:rPr>
              <a:t>Figure courtesy, </a:t>
            </a:r>
            <a:r>
              <a:rPr b="0" i="0" lang="en" sz="1000" u="sng" cap="none" strike="noStrike">
                <a:solidFill>
                  <a:schemeClr val="hlink"/>
                </a:solidFill>
                <a:latin typeface="Calibri"/>
                <a:ea typeface="Calibri"/>
                <a:cs typeface="Calibri"/>
                <a:sym typeface="Calibri"/>
                <a:hlinkClick r:id="rId4"/>
              </a:rPr>
              <a:t>Sancho course</a:t>
            </a:r>
            <a:endParaRPr b="0" i="0" sz="1000" u="none" cap="none" strike="noStrike">
              <a:solidFill>
                <a:srgbClr val="000000"/>
              </a:solidFill>
              <a:latin typeface="Calibri"/>
              <a:ea typeface="Calibri"/>
              <a:cs typeface="Calibri"/>
              <a:sym typeface="Calibri"/>
            </a:endParaRPr>
          </a:p>
        </p:txBody>
      </p:sp>
      <p:sp>
        <p:nvSpPr>
          <p:cNvPr id="519" name="Google Shape;519;p40"/>
          <p:cNvSpPr txBox="1"/>
          <p:nvPr/>
        </p:nvSpPr>
        <p:spPr>
          <a:xfrm>
            <a:off x="269825" y="4080925"/>
            <a:ext cx="3417300" cy="8547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00000"/>
              </a:lnSpc>
              <a:spcBef>
                <a:spcPts val="0"/>
              </a:spcBef>
              <a:spcAft>
                <a:spcPts val="0"/>
              </a:spcAft>
              <a:buClr>
                <a:srgbClr val="000000"/>
              </a:buClr>
              <a:buSzPts val="1300"/>
              <a:buFont typeface="Calibri"/>
              <a:buChar char="–"/>
            </a:pPr>
            <a:r>
              <a:rPr b="0" i="0" lang="en" sz="1400" u="none" cap="none" strike="noStrike">
                <a:solidFill>
                  <a:schemeClr val="dk1"/>
                </a:solidFill>
                <a:latin typeface="Calibri"/>
                <a:ea typeface="Calibri"/>
                <a:cs typeface="Calibri"/>
                <a:sym typeface="Calibri"/>
              </a:rPr>
              <a:t>hence</a:t>
            </a:r>
            <a:r>
              <a:rPr b="0" i="1" lang="en" sz="1400" u="none" cap="none" strike="noStrike">
                <a:solidFill>
                  <a:schemeClr val="dk1"/>
                </a:solidFill>
                <a:latin typeface="Calibri"/>
                <a:ea typeface="Calibri"/>
                <a:cs typeface="Calibri"/>
                <a:sym typeface="Calibri"/>
              </a:rPr>
              <a:t>, </a:t>
            </a:r>
            <a:r>
              <a:rPr b="0" i="0" lang="en" sz="1400" u="none" cap="none" strike="noStrike">
                <a:solidFill>
                  <a:schemeClr val="dk1"/>
                </a:solidFill>
                <a:latin typeface="Calibri"/>
                <a:ea typeface="Calibri"/>
                <a:cs typeface="Calibri"/>
                <a:sym typeface="Calibri"/>
              </a:rPr>
              <a:t>better to have more hidden layers than a single layer with large number of neurons</a:t>
            </a:r>
            <a:endParaRPr b="0" i="0" sz="1300" u="none" cap="none" strike="noStrike">
              <a:solidFill>
                <a:srgbClr val="000000"/>
              </a:solidFill>
              <a:latin typeface="Calibri"/>
              <a:ea typeface="Calibri"/>
              <a:cs typeface="Calibri"/>
              <a:sym typeface="Calibri"/>
            </a:endParaRPr>
          </a:p>
        </p:txBody>
      </p:sp>
      <p:pic>
        <p:nvPicPr>
          <p:cNvPr id="520" name="Google Shape;520;p40"/>
          <p:cNvPicPr preferRelativeResize="0"/>
          <p:nvPr/>
        </p:nvPicPr>
        <p:blipFill rotWithShape="1">
          <a:blip r:embed="rId5">
            <a:alphaModFix/>
          </a:blip>
          <a:srcRect b="0" l="0" r="0" t="0"/>
          <a:stretch/>
        </p:blipFill>
        <p:spPr>
          <a:xfrm>
            <a:off x="4668800" y="1389774"/>
            <a:ext cx="4438726" cy="2501626"/>
          </a:xfrm>
          <a:prstGeom prst="rect">
            <a:avLst/>
          </a:prstGeom>
          <a:noFill/>
          <a:ln>
            <a:noFill/>
          </a:ln>
        </p:spPr>
      </p:pic>
      <p:sp>
        <p:nvSpPr>
          <p:cNvPr id="521" name="Google Shape;521;p40"/>
          <p:cNvSpPr txBox="1"/>
          <p:nvPr/>
        </p:nvSpPr>
        <p:spPr>
          <a:xfrm>
            <a:off x="5801273" y="3871430"/>
            <a:ext cx="3800700" cy="33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alibri"/>
                <a:ea typeface="Calibri"/>
                <a:cs typeface="Calibri"/>
                <a:sym typeface="Calibri"/>
              </a:rPr>
              <a:t>Figure courtesy, Yoshua Bengio and Yann Lecun</a:t>
            </a:r>
            <a:endParaRPr b="0" i="0" sz="1000" u="none" cap="none" strike="noStrike">
              <a:solidFill>
                <a:srgbClr val="000000"/>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4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sz="4700">
                <a:latin typeface="Calibri"/>
                <a:ea typeface="Calibri"/>
                <a:cs typeface="Calibri"/>
                <a:sym typeface="Calibri"/>
              </a:rPr>
              <a:t>Convolutional Neural Network</a:t>
            </a:r>
            <a:endParaRPr sz="4700">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Calibri"/>
                <a:ea typeface="Calibri"/>
                <a:cs typeface="Calibri"/>
                <a:sym typeface="Calibri"/>
              </a:rPr>
              <a:t>Convolutional Neural Networks (CNNs)</a:t>
            </a:r>
            <a:endParaRPr>
              <a:latin typeface="Calibri"/>
              <a:ea typeface="Calibri"/>
              <a:cs typeface="Calibri"/>
              <a:sym typeface="Calibri"/>
            </a:endParaRPr>
          </a:p>
        </p:txBody>
      </p:sp>
      <p:sp>
        <p:nvSpPr>
          <p:cNvPr id="532" name="Google Shape;532;p42"/>
          <p:cNvSpPr txBox="1"/>
          <p:nvPr/>
        </p:nvSpPr>
        <p:spPr>
          <a:xfrm>
            <a:off x="340900" y="1052775"/>
            <a:ext cx="7690200" cy="33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666666"/>
                </a:solidFill>
                <a:latin typeface="Calibri"/>
                <a:ea typeface="Calibri"/>
                <a:cs typeface="Calibri"/>
                <a:sym typeface="Calibri"/>
              </a:rPr>
              <a:t>CNNs vs MLPs</a:t>
            </a:r>
            <a:endParaRPr b="0" i="0" sz="1800" u="none" cap="none" strike="noStrike">
              <a:solidFill>
                <a:srgbClr val="666666"/>
              </a:solidFill>
              <a:latin typeface="Calibri"/>
              <a:ea typeface="Calibri"/>
              <a:cs typeface="Calibri"/>
              <a:sym typeface="Calibri"/>
            </a:endParaRPr>
          </a:p>
        </p:txBody>
      </p:sp>
      <p:sp>
        <p:nvSpPr>
          <p:cNvPr id="533" name="Google Shape;533;p42"/>
          <p:cNvSpPr txBox="1"/>
          <p:nvPr/>
        </p:nvSpPr>
        <p:spPr>
          <a:xfrm rot="633">
            <a:off x="573425" y="5143950"/>
            <a:ext cx="4885200" cy="1006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0000"/>
                </a:solidFill>
                <a:latin typeface="Calibri"/>
                <a:ea typeface="Calibri"/>
                <a:cs typeface="Calibri"/>
                <a:sym typeface="Calibri"/>
              </a:rPr>
              <a:t>MLPs FC parameter explosion</a:t>
            </a:r>
            <a:endParaRPr b="0" i="0" sz="1400" u="none" cap="none" strike="noStrike">
              <a:solidFill>
                <a:srgbClr val="FF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0000"/>
                </a:solidFill>
                <a:latin typeface="Calibri"/>
                <a:ea typeface="Calibri"/>
                <a:cs typeface="Calibri"/>
                <a:sym typeface="Calibri"/>
              </a:rPr>
              <a:t>Local processing (feature sharing)</a:t>
            </a:r>
            <a:endParaRPr b="0" i="0" sz="1400" u="none" cap="none" strike="noStrike">
              <a:solidFill>
                <a:srgbClr val="FF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0000"/>
                </a:solidFill>
                <a:latin typeface="Calibri"/>
                <a:ea typeface="Calibri"/>
                <a:cs typeface="Calibri"/>
                <a:sym typeface="Calibri"/>
              </a:rPr>
              <a:t>Invariances (scale, translation) - convolution takes care of this</a:t>
            </a:r>
            <a:endParaRPr b="0" i="0" sz="1400" u="none" cap="none" strike="noStrike">
              <a:solidFill>
                <a:srgbClr val="FF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0000"/>
                </a:solidFill>
                <a:latin typeface="Calibri"/>
                <a:ea typeface="Calibri"/>
                <a:cs typeface="Calibri"/>
                <a:sym typeface="Calibri"/>
              </a:rPr>
              <a:t>Feature abstraction  - compositional </a:t>
            </a:r>
            <a:endParaRPr b="0" i="0" sz="1400" u="none" cap="none" strike="noStrike">
              <a:solidFill>
                <a:srgbClr val="FF0000"/>
              </a:solidFill>
              <a:latin typeface="Calibri"/>
              <a:ea typeface="Calibri"/>
              <a:cs typeface="Calibri"/>
              <a:sym typeface="Calibri"/>
            </a:endParaRPr>
          </a:p>
        </p:txBody>
      </p:sp>
      <p:sp>
        <p:nvSpPr>
          <p:cNvPr id="534" name="Google Shape;534;p42"/>
          <p:cNvSpPr txBox="1"/>
          <p:nvPr/>
        </p:nvSpPr>
        <p:spPr>
          <a:xfrm>
            <a:off x="387900" y="1472875"/>
            <a:ext cx="5602500" cy="12222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Naively using MLP to classify 224x224x3 (~ 3 x 40,000) typical ImageNet image -&gt; parameter </a:t>
            </a:r>
            <a:r>
              <a:rPr b="0" i="0" lang="en" sz="1400" u="none" cap="none" strike="noStrike">
                <a:solidFill>
                  <a:srgbClr val="CC0000"/>
                </a:solidFill>
                <a:latin typeface="Calibri"/>
                <a:ea typeface="Calibri"/>
                <a:cs typeface="Calibri"/>
                <a:sym typeface="Calibri"/>
              </a:rPr>
              <a:t>explosion</a:t>
            </a:r>
            <a:endParaRPr b="0" i="0" sz="1400" u="none" cap="none" strike="noStrike">
              <a:solidFill>
                <a:srgbClr val="CC0000"/>
              </a:solidFill>
              <a:latin typeface="Calibri"/>
              <a:ea typeface="Calibri"/>
              <a:cs typeface="Calibri"/>
              <a:sym typeface="Calibri"/>
            </a:endParaRPr>
          </a:p>
          <a:p>
            <a:pPr indent="-304800" lvl="1" marL="914400" marR="0" rtl="0" algn="l">
              <a:lnSpc>
                <a:spcPct val="100000"/>
              </a:lnSpc>
              <a:spcBef>
                <a:spcPts val="0"/>
              </a:spcBef>
              <a:spcAft>
                <a:spcPts val="0"/>
              </a:spcAft>
              <a:buClr>
                <a:srgbClr val="000000"/>
              </a:buClr>
              <a:buSzPts val="1200"/>
              <a:buFont typeface="Calibri"/>
              <a:buChar char="❏"/>
            </a:pPr>
            <a:r>
              <a:rPr b="0" i="0" lang="en" sz="1400" u="none" cap="none" strike="noStrike">
                <a:solidFill>
                  <a:srgbClr val="000000"/>
                </a:solidFill>
                <a:latin typeface="Calibri"/>
                <a:ea typeface="Calibri"/>
                <a:cs typeface="Calibri"/>
                <a:sym typeface="Calibri"/>
              </a:rPr>
              <a:t>Doesn’t exploit local spatial information </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Can we build special neural nets for images exploiting</a:t>
            </a:r>
            <a:endParaRPr b="0" i="0" sz="1400" u="none" cap="none" strike="noStrike">
              <a:solidFill>
                <a:srgbClr val="000000"/>
              </a:solidFill>
              <a:latin typeface="Calibri"/>
              <a:ea typeface="Calibri"/>
              <a:cs typeface="Calibri"/>
              <a:sym typeface="Calibri"/>
            </a:endParaRPr>
          </a:p>
          <a:p>
            <a:pPr indent="-304800" lvl="1" marL="914400" marR="0" rtl="0" algn="l">
              <a:lnSpc>
                <a:spcPct val="100000"/>
              </a:lnSpc>
              <a:spcBef>
                <a:spcPts val="0"/>
              </a:spcBef>
              <a:spcAft>
                <a:spcPts val="0"/>
              </a:spcAft>
              <a:buClr>
                <a:srgbClr val="000000"/>
              </a:buClr>
              <a:buSzPts val="1200"/>
              <a:buFont typeface="Calibri"/>
              <a:buChar char="❏"/>
            </a:pPr>
            <a:r>
              <a:rPr b="0" i="0" lang="en" sz="1400" u="none" cap="none" strike="noStrike">
                <a:solidFill>
                  <a:srgbClr val="000000"/>
                </a:solidFill>
                <a:latin typeface="Calibri"/>
                <a:ea typeface="Calibri"/>
                <a:cs typeface="Calibri"/>
                <a:sym typeface="Calibri"/>
              </a:rPr>
              <a:t>2D topology of pixels</a:t>
            </a:r>
            <a:endParaRPr b="0" i="0" sz="1400" u="none" cap="none" strike="noStrike">
              <a:solidFill>
                <a:srgbClr val="000000"/>
              </a:solidFill>
              <a:latin typeface="Calibri"/>
              <a:ea typeface="Calibri"/>
              <a:cs typeface="Calibri"/>
              <a:sym typeface="Calibri"/>
            </a:endParaRPr>
          </a:p>
          <a:p>
            <a:pPr indent="-304800" lvl="1" marL="914400" marR="0" rtl="0" algn="l">
              <a:lnSpc>
                <a:spcPct val="100000"/>
              </a:lnSpc>
              <a:spcBef>
                <a:spcPts val="0"/>
              </a:spcBef>
              <a:spcAft>
                <a:spcPts val="0"/>
              </a:spcAft>
              <a:buClr>
                <a:srgbClr val="000000"/>
              </a:buClr>
              <a:buSzPts val="1200"/>
              <a:buFont typeface="Calibri"/>
              <a:buChar char="❏"/>
            </a:pPr>
            <a:r>
              <a:rPr b="0" i="0" lang="en" sz="1400" u="none" cap="none" strike="noStrike">
                <a:solidFill>
                  <a:srgbClr val="000000"/>
                </a:solidFill>
                <a:latin typeface="Calibri"/>
                <a:ea typeface="Calibri"/>
                <a:cs typeface="Calibri"/>
                <a:sym typeface="Calibri"/>
              </a:rPr>
              <a:t>Achieve invariance to translation ?</a:t>
            </a:r>
            <a:endParaRPr b="0" i="0" sz="1400" u="none" cap="none" strike="noStrike">
              <a:solidFill>
                <a:srgbClr val="000000"/>
              </a:solidFill>
              <a:latin typeface="Calibri"/>
              <a:ea typeface="Calibri"/>
              <a:cs typeface="Calibri"/>
              <a:sym typeface="Calibri"/>
            </a:endParaRPr>
          </a:p>
        </p:txBody>
      </p:sp>
      <p:grpSp>
        <p:nvGrpSpPr>
          <p:cNvPr id="535" name="Google Shape;535;p42"/>
          <p:cNvGrpSpPr/>
          <p:nvPr/>
        </p:nvGrpSpPr>
        <p:grpSpPr>
          <a:xfrm>
            <a:off x="5987293" y="1130526"/>
            <a:ext cx="2627757" cy="1062075"/>
            <a:chOff x="6977893" y="2258925"/>
            <a:chExt cx="2627757" cy="1062075"/>
          </a:xfrm>
        </p:grpSpPr>
        <p:pic>
          <p:nvPicPr>
            <p:cNvPr id="536" name="Google Shape;536;p42"/>
            <p:cNvPicPr preferRelativeResize="0"/>
            <p:nvPr/>
          </p:nvPicPr>
          <p:blipFill rotWithShape="1">
            <a:blip r:embed="rId3">
              <a:alphaModFix/>
            </a:blip>
            <a:srcRect b="0" l="0" r="0" t="0"/>
            <a:stretch/>
          </p:blipFill>
          <p:spPr>
            <a:xfrm>
              <a:off x="6977893" y="2258925"/>
              <a:ext cx="1416100" cy="1062075"/>
            </a:xfrm>
            <a:prstGeom prst="rect">
              <a:avLst/>
            </a:prstGeom>
            <a:noFill/>
            <a:ln>
              <a:noFill/>
            </a:ln>
          </p:spPr>
        </p:pic>
        <p:sp>
          <p:nvSpPr>
            <p:cNvPr id="537" name="Google Shape;537;p42"/>
            <p:cNvSpPr txBox="1"/>
            <p:nvPr/>
          </p:nvSpPr>
          <p:spPr>
            <a:xfrm>
              <a:off x="8357050" y="2559000"/>
              <a:ext cx="1248600" cy="285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alibri"/>
                  <a:ea typeface="Calibri"/>
                  <a:cs typeface="Calibri"/>
                  <a:sym typeface="Calibri"/>
                </a:rPr>
                <a:t>Category: tiger</a:t>
              </a:r>
              <a:endParaRPr b="0" i="0" sz="1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alibri"/>
                  <a:ea typeface="Calibri"/>
                  <a:cs typeface="Calibri"/>
                  <a:sym typeface="Calibri"/>
                </a:rPr>
                <a:t>ImageNet</a:t>
              </a:r>
              <a:endParaRPr b="0" i="0" sz="1000" u="none" cap="none" strike="noStrike">
                <a:solidFill>
                  <a:srgbClr val="000000"/>
                </a:solidFill>
                <a:latin typeface="Calibri"/>
                <a:ea typeface="Calibri"/>
                <a:cs typeface="Calibri"/>
                <a:sym typeface="Calibri"/>
              </a:endParaRPr>
            </a:p>
          </p:txBody>
        </p:sp>
      </p:grpSp>
      <p:pic>
        <p:nvPicPr>
          <p:cNvPr descr="giphy.gif" id="538" name="Google Shape;538;p42"/>
          <p:cNvPicPr preferRelativeResize="0"/>
          <p:nvPr/>
        </p:nvPicPr>
        <p:blipFill rotWithShape="1">
          <a:blip r:embed="rId4">
            <a:alphaModFix/>
          </a:blip>
          <a:srcRect b="5437" l="0" r="5828" t="0"/>
          <a:stretch/>
        </p:blipFill>
        <p:spPr>
          <a:xfrm>
            <a:off x="6104350" y="5367675"/>
            <a:ext cx="2773650" cy="1578350"/>
          </a:xfrm>
          <a:prstGeom prst="rect">
            <a:avLst/>
          </a:prstGeom>
          <a:noFill/>
          <a:ln>
            <a:noFill/>
          </a:ln>
        </p:spPr>
      </p:pic>
      <p:pic>
        <p:nvPicPr>
          <p:cNvPr id="539" name="Google Shape;539;p42"/>
          <p:cNvPicPr preferRelativeResize="0"/>
          <p:nvPr/>
        </p:nvPicPr>
        <p:blipFill rotWithShape="1">
          <a:blip r:embed="rId5">
            <a:alphaModFix/>
          </a:blip>
          <a:srcRect b="0" l="0" r="0" t="0"/>
          <a:stretch/>
        </p:blipFill>
        <p:spPr>
          <a:xfrm>
            <a:off x="5813375" y="2783675"/>
            <a:ext cx="2526401" cy="1378425"/>
          </a:xfrm>
          <a:prstGeom prst="rect">
            <a:avLst/>
          </a:prstGeom>
          <a:noFill/>
          <a:ln>
            <a:noFill/>
          </a:ln>
        </p:spPr>
      </p:pic>
      <p:sp>
        <p:nvSpPr>
          <p:cNvPr id="540" name="Google Shape;540;p42"/>
          <p:cNvSpPr txBox="1"/>
          <p:nvPr/>
        </p:nvSpPr>
        <p:spPr>
          <a:xfrm>
            <a:off x="387900" y="2859875"/>
            <a:ext cx="3677700" cy="12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Convolutional networks leverage these ideas,</a:t>
            </a:r>
            <a:endParaRPr b="0" i="0" sz="1400" u="none" cap="none" strike="noStrike">
              <a:solidFill>
                <a:srgbClr val="000000"/>
              </a:solidFill>
              <a:latin typeface="Calibri"/>
              <a:ea typeface="Calibri"/>
              <a:cs typeface="Calibri"/>
              <a:sym typeface="Calibri"/>
            </a:endParaRPr>
          </a:p>
          <a:p>
            <a:pPr indent="-304800" lvl="1" marL="914400" marR="0" rtl="0" algn="l">
              <a:lnSpc>
                <a:spcPct val="100000"/>
              </a:lnSpc>
              <a:spcBef>
                <a:spcPts val="0"/>
              </a:spcBef>
              <a:spcAft>
                <a:spcPts val="0"/>
              </a:spcAft>
              <a:buClr>
                <a:schemeClr val="dk1"/>
              </a:buClr>
              <a:buSzPts val="1200"/>
              <a:buFont typeface="Calibri"/>
              <a:buChar char="❏"/>
            </a:pPr>
            <a:r>
              <a:rPr b="0" i="0" lang="en" sz="1400" u="none" cap="none" strike="noStrike">
                <a:solidFill>
                  <a:schemeClr val="dk1"/>
                </a:solidFill>
                <a:latin typeface="Calibri"/>
                <a:ea typeface="Calibri"/>
                <a:cs typeface="Calibri"/>
                <a:sym typeface="Calibri"/>
              </a:rPr>
              <a:t>Local connectivity</a:t>
            </a:r>
            <a:endParaRPr b="0" i="0" sz="1400" u="none" cap="none" strike="noStrike">
              <a:solidFill>
                <a:schemeClr val="dk1"/>
              </a:solidFill>
              <a:latin typeface="Calibri"/>
              <a:ea typeface="Calibri"/>
              <a:cs typeface="Calibri"/>
              <a:sym typeface="Calibri"/>
            </a:endParaRPr>
          </a:p>
          <a:p>
            <a:pPr indent="-304800" lvl="1" marL="914400" marR="0" rtl="0" algn="l">
              <a:lnSpc>
                <a:spcPct val="100000"/>
              </a:lnSpc>
              <a:spcBef>
                <a:spcPts val="0"/>
              </a:spcBef>
              <a:spcAft>
                <a:spcPts val="0"/>
              </a:spcAft>
              <a:buClr>
                <a:schemeClr val="dk1"/>
              </a:buClr>
              <a:buSzPts val="1200"/>
              <a:buFont typeface="Calibri"/>
              <a:buChar char="❏"/>
            </a:pPr>
            <a:r>
              <a:rPr b="0" i="0" lang="en" sz="1400" u="none" cap="none" strike="noStrike">
                <a:solidFill>
                  <a:schemeClr val="dk1"/>
                </a:solidFill>
                <a:latin typeface="Calibri"/>
                <a:ea typeface="Calibri"/>
                <a:cs typeface="Calibri"/>
                <a:sym typeface="Calibri"/>
              </a:rPr>
              <a:t>Parameter sharing</a:t>
            </a:r>
            <a:endParaRPr b="0" i="0" sz="1400" u="none" cap="none" strike="noStrike">
              <a:solidFill>
                <a:schemeClr val="dk1"/>
              </a:solidFill>
              <a:latin typeface="Calibri"/>
              <a:ea typeface="Calibri"/>
              <a:cs typeface="Calibri"/>
              <a:sym typeface="Calibri"/>
            </a:endParaRPr>
          </a:p>
          <a:p>
            <a:pPr indent="-304800" lvl="1" marL="914400" marR="0" rtl="0" algn="l">
              <a:lnSpc>
                <a:spcPct val="100000"/>
              </a:lnSpc>
              <a:spcBef>
                <a:spcPts val="0"/>
              </a:spcBef>
              <a:spcAft>
                <a:spcPts val="0"/>
              </a:spcAft>
              <a:buClr>
                <a:schemeClr val="dk1"/>
              </a:buClr>
              <a:buSzPts val="1200"/>
              <a:buFont typeface="Calibri"/>
              <a:buChar char="❏"/>
            </a:pPr>
            <a:r>
              <a:rPr b="0" i="0" lang="en" sz="1400" u="none" cap="none" strike="noStrike">
                <a:solidFill>
                  <a:schemeClr val="dk1"/>
                </a:solidFill>
                <a:latin typeface="Calibri"/>
                <a:ea typeface="Calibri"/>
                <a:cs typeface="Calibri"/>
                <a:sym typeface="Calibri"/>
              </a:rPr>
              <a:t>Pooling/ Subsampling </a:t>
            </a:r>
            <a:endParaRPr b="0" i="0" sz="1400" u="none" cap="none" strike="noStrike">
              <a:solidFill>
                <a:schemeClr val="dk1"/>
              </a:solidFill>
              <a:latin typeface="Calibri"/>
              <a:ea typeface="Calibri"/>
              <a:cs typeface="Calibri"/>
              <a:sym typeface="Calibri"/>
            </a:endParaRPr>
          </a:p>
          <a:p>
            <a:pPr indent="-304800" lvl="1" marL="914400" marR="0" rtl="0" algn="l">
              <a:lnSpc>
                <a:spcPct val="100000"/>
              </a:lnSpc>
              <a:spcBef>
                <a:spcPts val="0"/>
              </a:spcBef>
              <a:spcAft>
                <a:spcPts val="0"/>
              </a:spcAft>
              <a:buClr>
                <a:schemeClr val="dk1"/>
              </a:buClr>
              <a:buSzPts val="1200"/>
              <a:buFont typeface="Calibri"/>
              <a:buChar char="❏"/>
            </a:pPr>
            <a:r>
              <a:rPr b="0" i="0" lang="en" sz="1400" u="none" cap="none" strike="noStrike">
                <a:solidFill>
                  <a:schemeClr val="dk1"/>
                </a:solidFill>
                <a:latin typeface="Calibri"/>
                <a:ea typeface="Calibri"/>
                <a:cs typeface="Calibri"/>
                <a:sym typeface="Calibri"/>
              </a:rPr>
              <a:t>ReLu (rectifier) nonlinearity</a:t>
            </a:r>
            <a:endParaRPr b="0" i="0" sz="1400" u="none" cap="none" strike="noStrike">
              <a:solidFill>
                <a:schemeClr val="dk1"/>
              </a:solidFill>
              <a:latin typeface="Calibri"/>
              <a:ea typeface="Calibri"/>
              <a:cs typeface="Calibri"/>
              <a:sym typeface="Calibri"/>
            </a:endParaRPr>
          </a:p>
        </p:txBody>
      </p:sp>
      <p:grpSp>
        <p:nvGrpSpPr>
          <p:cNvPr id="541" name="Google Shape;541;p42"/>
          <p:cNvGrpSpPr/>
          <p:nvPr/>
        </p:nvGrpSpPr>
        <p:grpSpPr>
          <a:xfrm>
            <a:off x="573425" y="4149400"/>
            <a:ext cx="4369574" cy="926775"/>
            <a:chOff x="573425" y="4149400"/>
            <a:chExt cx="4369574" cy="926775"/>
          </a:xfrm>
        </p:grpSpPr>
        <p:pic>
          <p:nvPicPr>
            <p:cNvPr id="542" name="Google Shape;542;p42"/>
            <p:cNvPicPr preferRelativeResize="0"/>
            <p:nvPr/>
          </p:nvPicPr>
          <p:blipFill rotWithShape="1">
            <a:blip r:embed="rId6">
              <a:alphaModFix/>
            </a:blip>
            <a:srcRect b="5148" l="1576" r="48828" t="7591"/>
            <a:stretch/>
          </p:blipFill>
          <p:spPr>
            <a:xfrm>
              <a:off x="573425" y="4149400"/>
              <a:ext cx="2773651" cy="926775"/>
            </a:xfrm>
            <a:prstGeom prst="rect">
              <a:avLst/>
            </a:prstGeom>
            <a:noFill/>
            <a:ln>
              <a:noFill/>
            </a:ln>
          </p:spPr>
        </p:pic>
        <p:pic>
          <p:nvPicPr>
            <p:cNvPr id="543" name="Google Shape;543;p42"/>
            <p:cNvPicPr preferRelativeResize="0"/>
            <p:nvPr/>
          </p:nvPicPr>
          <p:blipFill rotWithShape="1">
            <a:blip r:embed="rId6">
              <a:alphaModFix/>
            </a:blip>
            <a:srcRect b="5148" l="69826" r="1636" t="7591"/>
            <a:stretch/>
          </p:blipFill>
          <p:spPr>
            <a:xfrm>
              <a:off x="3347075" y="4149400"/>
              <a:ext cx="1595924" cy="926775"/>
            </a:xfrm>
            <a:prstGeom prst="rect">
              <a:avLst/>
            </a:prstGeom>
            <a:noFill/>
            <a:ln>
              <a:noFill/>
            </a:ln>
          </p:spPr>
        </p:pic>
      </p:grpSp>
      <p:sp>
        <p:nvSpPr>
          <p:cNvPr id="544" name="Google Shape;544;p42"/>
          <p:cNvSpPr txBox="1"/>
          <p:nvPr/>
        </p:nvSpPr>
        <p:spPr>
          <a:xfrm>
            <a:off x="5246725" y="4878927"/>
            <a:ext cx="4453200" cy="39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alibri"/>
                <a:ea typeface="Calibri"/>
                <a:cs typeface="Calibri"/>
                <a:sym typeface="Calibri"/>
              </a:rPr>
              <a:t>*slide courtesy, Hugo Larochelle course on Neural networks</a:t>
            </a:r>
            <a:endParaRPr b="0" i="0" sz="1000" u="none" cap="none" strike="noStrike">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gtEl>
                                        <p:attrNameLst>
                                          <p:attrName>style.visibility</p:attrName>
                                        </p:attrNameLst>
                                      </p:cBhvr>
                                      <p:to>
                                        <p:strVal val="visible"/>
                                      </p:to>
                                    </p:set>
                                    <p:animEffect filter="fade" transition="in">
                                      <p:cBhvr>
                                        <p:cTn dur="1000"/>
                                        <p:tgtEl>
                                          <p:spTgt spid="5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0"/>
                                        </p:tgtEl>
                                        <p:attrNameLst>
                                          <p:attrName>style.visibility</p:attrName>
                                        </p:attrNameLst>
                                      </p:cBhvr>
                                      <p:to>
                                        <p:strVal val="visible"/>
                                      </p:to>
                                    </p:set>
                                    <p:animEffect filter="fade" transition="in">
                                      <p:cBhvr>
                                        <p:cTn dur="1000"/>
                                        <p:tgtEl>
                                          <p:spTgt spid="540"/>
                                        </p:tgtEl>
                                      </p:cBhvr>
                                    </p:animEffect>
                                  </p:childTnLst>
                                </p:cTn>
                              </p:par>
                              <p:par>
                                <p:cTn fill="hold" nodeType="withEffect" presetClass="entr" presetID="10" presetSubtype="0">
                                  <p:stCondLst>
                                    <p:cond delay="0"/>
                                  </p:stCondLst>
                                  <p:childTnLst>
                                    <p:set>
                                      <p:cBhvr>
                                        <p:cTn dur="1" fill="hold">
                                          <p:stCondLst>
                                            <p:cond delay="0"/>
                                          </p:stCondLst>
                                        </p:cTn>
                                        <p:tgtEl>
                                          <p:spTgt spid="541"/>
                                        </p:tgtEl>
                                        <p:attrNameLst>
                                          <p:attrName>style.visibility</p:attrName>
                                        </p:attrNameLst>
                                      </p:cBhvr>
                                      <p:to>
                                        <p:strVal val="visible"/>
                                      </p:to>
                                    </p:set>
                                    <p:animEffect filter="fade" transition="in">
                                      <p:cBhvr>
                                        <p:cTn dur="1000"/>
                                        <p:tgtEl>
                                          <p:spTgt spid="5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43"/>
          <p:cNvSpPr txBox="1"/>
          <p:nvPr>
            <p:ph type="title"/>
          </p:nvPr>
        </p:nvSpPr>
        <p:spPr>
          <a:xfrm>
            <a:off x="311700" y="526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a:t>CNNs over Multi-layer neural networks (MLNN) </a:t>
            </a:r>
            <a:endParaRPr/>
          </a:p>
        </p:txBody>
      </p:sp>
      <p:pic>
        <p:nvPicPr>
          <p:cNvPr id="550" name="Google Shape;550;p43"/>
          <p:cNvPicPr preferRelativeResize="0"/>
          <p:nvPr/>
        </p:nvPicPr>
        <p:blipFill rotWithShape="1">
          <a:blip r:embed="rId3">
            <a:alphaModFix/>
          </a:blip>
          <a:srcRect b="0" l="0" r="0" t="0"/>
          <a:stretch/>
        </p:blipFill>
        <p:spPr>
          <a:xfrm>
            <a:off x="604775" y="719825"/>
            <a:ext cx="6486050" cy="2707925"/>
          </a:xfrm>
          <a:prstGeom prst="rect">
            <a:avLst/>
          </a:prstGeom>
          <a:noFill/>
          <a:ln>
            <a:noFill/>
          </a:ln>
        </p:spPr>
      </p:pic>
      <p:sp>
        <p:nvSpPr>
          <p:cNvPr id="551" name="Google Shape;551;p43"/>
          <p:cNvSpPr txBox="1"/>
          <p:nvPr/>
        </p:nvSpPr>
        <p:spPr>
          <a:xfrm>
            <a:off x="1911925" y="3374325"/>
            <a:ext cx="4766400" cy="55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434343"/>
                </a:solidFill>
                <a:latin typeface="Arial"/>
                <a:ea typeface="Arial"/>
                <a:cs typeface="Arial"/>
                <a:sym typeface="Arial"/>
              </a:rPr>
              <a:t>Multi-layer neural network</a:t>
            </a:r>
            <a:endParaRPr b="0" i="0" sz="1400" u="none" cap="none" strike="noStrike">
              <a:solidFill>
                <a:srgbClr val="434343"/>
              </a:solidFill>
              <a:latin typeface="Arial"/>
              <a:ea typeface="Arial"/>
              <a:cs typeface="Arial"/>
              <a:sym typeface="Arial"/>
            </a:endParaRPr>
          </a:p>
        </p:txBody>
      </p:sp>
      <p:sp>
        <p:nvSpPr>
          <p:cNvPr id="552" name="Google Shape;552;p43"/>
          <p:cNvSpPr txBox="1"/>
          <p:nvPr/>
        </p:nvSpPr>
        <p:spPr>
          <a:xfrm>
            <a:off x="678575" y="4061150"/>
            <a:ext cx="8192400" cy="55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rial"/>
                <a:ea typeface="Arial"/>
                <a:cs typeface="Arial"/>
                <a:sym typeface="Arial"/>
              </a:rPr>
              <a:t>CNNs are </a:t>
            </a:r>
            <a:r>
              <a:rPr b="1" i="0" lang="en" sz="2000" u="none" cap="none" strike="noStrike">
                <a:solidFill>
                  <a:srgbClr val="000000"/>
                </a:solidFill>
                <a:latin typeface="Arial"/>
                <a:ea typeface="Arial"/>
                <a:cs typeface="Arial"/>
                <a:sym typeface="Arial"/>
              </a:rPr>
              <a:t>multi-layer neural network with two constraints</a:t>
            </a:r>
            <a:r>
              <a:rPr b="0" i="0" lang="en" sz="2000" u="none" cap="none" strike="noStrike">
                <a:solidFill>
                  <a:srgbClr val="000000"/>
                </a:solidFill>
                <a:latin typeface="Arial"/>
                <a:ea typeface="Arial"/>
                <a:cs typeface="Arial"/>
                <a:sym typeface="Arial"/>
              </a:rPr>
              <a:t>:</a:t>
            </a:r>
            <a:endParaRPr b="0" i="0" sz="2000" u="none" cap="none" strike="noStrike">
              <a:solidFill>
                <a:srgbClr val="000000"/>
              </a:solidFill>
              <a:latin typeface="Arial"/>
              <a:ea typeface="Arial"/>
              <a:cs typeface="Arial"/>
              <a:sym typeface="Arial"/>
            </a:endParaRPr>
          </a:p>
          <a:p>
            <a:pPr indent="-355600" lvl="0" marL="457200" marR="0" rtl="0" algn="l">
              <a:lnSpc>
                <a:spcPct val="100000"/>
              </a:lnSpc>
              <a:spcBef>
                <a:spcPts val="0"/>
              </a:spcBef>
              <a:spcAft>
                <a:spcPts val="0"/>
              </a:spcAft>
              <a:buClr>
                <a:srgbClr val="434343"/>
              </a:buClr>
              <a:buSzPts val="2000"/>
              <a:buFont typeface="Arial"/>
              <a:buAutoNum type="arabicPeriod"/>
            </a:pPr>
            <a:r>
              <a:rPr b="0" i="0" lang="en" sz="2000" u="none" cap="none" strike="noStrike">
                <a:solidFill>
                  <a:srgbClr val="434343"/>
                </a:solidFill>
                <a:latin typeface="Arial"/>
                <a:ea typeface="Arial"/>
                <a:cs typeface="Arial"/>
                <a:sym typeface="Arial"/>
              </a:rPr>
              <a:t>Local connectivity</a:t>
            </a:r>
            <a:endParaRPr b="0" i="0" sz="2000" u="none" cap="none" strike="noStrike">
              <a:solidFill>
                <a:srgbClr val="434343"/>
              </a:solidFill>
              <a:latin typeface="Arial"/>
              <a:ea typeface="Arial"/>
              <a:cs typeface="Arial"/>
              <a:sym typeface="Arial"/>
            </a:endParaRPr>
          </a:p>
          <a:p>
            <a:pPr indent="-355600" lvl="0" marL="457200" marR="0" rtl="0" algn="l">
              <a:lnSpc>
                <a:spcPct val="100000"/>
              </a:lnSpc>
              <a:spcBef>
                <a:spcPts val="0"/>
              </a:spcBef>
              <a:spcAft>
                <a:spcPts val="0"/>
              </a:spcAft>
              <a:buClr>
                <a:srgbClr val="434343"/>
              </a:buClr>
              <a:buSzPts val="2000"/>
              <a:buFont typeface="Arial"/>
              <a:buAutoNum type="arabicPeriod"/>
            </a:pPr>
            <a:r>
              <a:rPr b="0" i="0" lang="en" sz="2000" u="none" cap="none" strike="noStrike">
                <a:solidFill>
                  <a:srgbClr val="434343"/>
                </a:solidFill>
                <a:latin typeface="Arial"/>
                <a:ea typeface="Arial"/>
                <a:cs typeface="Arial"/>
                <a:sym typeface="Arial"/>
              </a:rPr>
              <a:t>Parameter sharing</a:t>
            </a:r>
            <a:endParaRPr b="0" i="0" sz="2000" u="none" cap="none" strike="noStrike">
              <a:solidFill>
                <a:srgbClr val="434343"/>
              </a:solidFill>
              <a:latin typeface="Arial"/>
              <a:ea typeface="Arial"/>
              <a:cs typeface="Arial"/>
              <a:sym typeface="Arial"/>
            </a:endParaRPr>
          </a:p>
        </p:txBody>
      </p:sp>
      <p:pic>
        <p:nvPicPr>
          <p:cNvPr id="553" name="Google Shape;553;p43"/>
          <p:cNvPicPr preferRelativeResize="0"/>
          <p:nvPr/>
        </p:nvPicPr>
        <p:blipFill rotWithShape="1">
          <a:blip r:embed="rId4">
            <a:alphaModFix/>
          </a:blip>
          <a:srcRect b="0" l="0" r="0" t="0"/>
          <a:stretch/>
        </p:blipFill>
        <p:spPr>
          <a:xfrm>
            <a:off x="6499175" y="2631275"/>
            <a:ext cx="2526401" cy="13784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pic>
        <p:nvPicPr>
          <p:cNvPr id="558" name="Google Shape;558;p44"/>
          <p:cNvPicPr preferRelativeResize="0"/>
          <p:nvPr/>
        </p:nvPicPr>
        <p:blipFill rotWithShape="1">
          <a:blip r:embed="rId3">
            <a:alphaModFix/>
          </a:blip>
          <a:srcRect b="0" l="0" r="0" t="0"/>
          <a:stretch/>
        </p:blipFill>
        <p:spPr>
          <a:xfrm>
            <a:off x="5592250" y="764650"/>
            <a:ext cx="3752575" cy="2430425"/>
          </a:xfrm>
          <a:prstGeom prst="rect">
            <a:avLst/>
          </a:prstGeom>
          <a:noFill/>
          <a:ln>
            <a:noFill/>
          </a:ln>
        </p:spPr>
      </p:pic>
      <p:sp>
        <p:nvSpPr>
          <p:cNvPr id="559" name="Google Shape;559;p44"/>
          <p:cNvSpPr txBox="1"/>
          <p:nvPr>
            <p:ph type="title"/>
          </p:nvPr>
        </p:nvSpPr>
        <p:spPr>
          <a:xfrm>
            <a:off x="253775" y="1057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CNN: Local connectivity (LC)</a:t>
            </a:r>
            <a:endParaRPr/>
          </a:p>
        </p:txBody>
      </p:sp>
      <p:pic>
        <p:nvPicPr>
          <p:cNvPr id="560" name="Google Shape;560;p44"/>
          <p:cNvPicPr preferRelativeResize="0"/>
          <p:nvPr/>
        </p:nvPicPr>
        <p:blipFill rotWithShape="1">
          <a:blip r:embed="rId4">
            <a:alphaModFix/>
          </a:blip>
          <a:srcRect b="0" l="0" r="0" t="0"/>
          <a:stretch/>
        </p:blipFill>
        <p:spPr>
          <a:xfrm>
            <a:off x="458575" y="764650"/>
            <a:ext cx="3495675" cy="2314575"/>
          </a:xfrm>
          <a:prstGeom prst="rect">
            <a:avLst/>
          </a:prstGeom>
          <a:noFill/>
          <a:ln>
            <a:noFill/>
          </a:ln>
        </p:spPr>
      </p:pic>
      <p:sp>
        <p:nvSpPr>
          <p:cNvPr id="561" name="Google Shape;561;p44"/>
          <p:cNvSpPr txBox="1"/>
          <p:nvPr/>
        </p:nvSpPr>
        <p:spPr>
          <a:xfrm>
            <a:off x="3962050" y="2638875"/>
            <a:ext cx="1953000" cy="55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666666"/>
                </a:solidFill>
                <a:latin typeface="Arial"/>
                <a:ea typeface="Arial"/>
                <a:cs typeface="Arial"/>
                <a:sym typeface="Arial"/>
              </a:rPr>
              <a:t>Input layer (7 nodes)</a:t>
            </a:r>
            <a:endParaRPr b="0" i="0" sz="1400" u="none" cap="none" strike="noStrike">
              <a:solidFill>
                <a:srgbClr val="666666"/>
              </a:solidFill>
              <a:latin typeface="Arial"/>
              <a:ea typeface="Arial"/>
              <a:cs typeface="Arial"/>
              <a:sym typeface="Arial"/>
            </a:endParaRPr>
          </a:p>
        </p:txBody>
      </p:sp>
      <p:sp>
        <p:nvSpPr>
          <p:cNvPr id="562" name="Google Shape;562;p44"/>
          <p:cNvSpPr txBox="1"/>
          <p:nvPr/>
        </p:nvSpPr>
        <p:spPr>
          <a:xfrm>
            <a:off x="3809650" y="962475"/>
            <a:ext cx="2068800" cy="55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666666"/>
                </a:solidFill>
                <a:latin typeface="Arial"/>
                <a:ea typeface="Arial"/>
                <a:cs typeface="Arial"/>
                <a:sym typeface="Arial"/>
              </a:rPr>
              <a:t>Hidden layer (3 nodes)</a:t>
            </a:r>
            <a:endParaRPr b="0" i="0" sz="1400" u="none" cap="none" strike="noStrike">
              <a:solidFill>
                <a:srgbClr val="666666"/>
              </a:solidFill>
              <a:latin typeface="Arial"/>
              <a:ea typeface="Arial"/>
              <a:cs typeface="Arial"/>
              <a:sym typeface="Arial"/>
            </a:endParaRPr>
          </a:p>
        </p:txBody>
      </p:sp>
      <p:sp>
        <p:nvSpPr>
          <p:cNvPr id="563" name="Google Shape;563;p44"/>
          <p:cNvSpPr txBox="1"/>
          <p:nvPr/>
        </p:nvSpPr>
        <p:spPr>
          <a:xfrm>
            <a:off x="708225" y="3079225"/>
            <a:ext cx="4766400" cy="55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MLNN </a:t>
            </a:r>
            <a:r>
              <a:rPr b="0" i="0" lang="en" sz="1400" u="none" cap="none" strike="noStrike">
                <a:solidFill>
                  <a:srgbClr val="666666"/>
                </a:solidFill>
                <a:latin typeface="Arial"/>
                <a:ea typeface="Arial"/>
                <a:cs typeface="Arial"/>
                <a:sym typeface="Arial"/>
              </a:rPr>
              <a:t>( 7 X 3 = 21 parameters)</a:t>
            </a:r>
            <a:endParaRPr b="0" i="0" sz="1400" u="none" cap="none" strike="noStrike">
              <a:solidFill>
                <a:srgbClr val="666666"/>
              </a:solidFill>
              <a:latin typeface="Arial"/>
              <a:ea typeface="Arial"/>
              <a:cs typeface="Arial"/>
              <a:sym typeface="Arial"/>
            </a:endParaRPr>
          </a:p>
        </p:txBody>
      </p:sp>
      <p:sp>
        <p:nvSpPr>
          <p:cNvPr id="564" name="Google Shape;564;p44"/>
          <p:cNvSpPr txBox="1"/>
          <p:nvPr/>
        </p:nvSpPr>
        <p:spPr>
          <a:xfrm>
            <a:off x="5085338" y="3079225"/>
            <a:ext cx="4766400" cy="55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MLNN-LC </a:t>
            </a:r>
            <a:r>
              <a:rPr b="0" i="0" lang="en" sz="1400" u="none" cap="none" strike="noStrike">
                <a:solidFill>
                  <a:srgbClr val="666666"/>
                </a:solidFill>
                <a:latin typeface="Arial"/>
                <a:ea typeface="Arial"/>
                <a:cs typeface="Arial"/>
                <a:sym typeface="Arial"/>
              </a:rPr>
              <a:t>( 3 X 3 = 9 parameters)</a:t>
            </a:r>
            <a:endParaRPr b="0" i="0" sz="1400" u="none" cap="none" strike="noStrike">
              <a:solidFill>
                <a:srgbClr val="666666"/>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2.3X runtime and storage efficient.</a:t>
            </a: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565" name="Google Shape;565;p44"/>
          <p:cNvSpPr txBox="1"/>
          <p:nvPr/>
        </p:nvSpPr>
        <p:spPr>
          <a:xfrm>
            <a:off x="355825" y="3635425"/>
            <a:ext cx="8854200" cy="55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In general for a level with </a:t>
            </a:r>
            <a:r>
              <a:rPr b="0" i="1" lang="en" sz="1400" u="none" cap="none" strike="noStrike">
                <a:solidFill>
                  <a:srgbClr val="000000"/>
                </a:solidFill>
                <a:latin typeface="Arial"/>
                <a:ea typeface="Arial"/>
                <a:cs typeface="Arial"/>
                <a:sym typeface="Arial"/>
              </a:rPr>
              <a:t>m</a:t>
            </a:r>
            <a:r>
              <a:rPr b="0" i="0" lang="en" sz="1400" u="none" cap="none" strike="noStrike">
                <a:solidFill>
                  <a:srgbClr val="000000"/>
                </a:solidFill>
                <a:latin typeface="Arial"/>
                <a:ea typeface="Arial"/>
                <a:cs typeface="Arial"/>
                <a:sym typeface="Arial"/>
              </a:rPr>
              <a:t> input and </a:t>
            </a:r>
            <a:r>
              <a:rPr b="0" i="1" lang="en" sz="1400" u="none" cap="none" strike="noStrike">
                <a:solidFill>
                  <a:srgbClr val="000000"/>
                </a:solidFill>
                <a:latin typeface="Arial"/>
                <a:ea typeface="Arial"/>
                <a:cs typeface="Arial"/>
                <a:sym typeface="Arial"/>
              </a:rPr>
              <a:t>n</a:t>
            </a:r>
            <a:r>
              <a:rPr b="0" i="0" lang="en" sz="1400" u="none" cap="none" strike="noStrike">
                <a:solidFill>
                  <a:srgbClr val="000000"/>
                </a:solidFill>
                <a:latin typeface="Arial"/>
                <a:ea typeface="Arial"/>
                <a:cs typeface="Arial"/>
                <a:sym typeface="Arial"/>
              </a:rPr>
              <a:t> output nodes and CNN-local connectivity of </a:t>
            </a:r>
            <a:r>
              <a:rPr b="0" i="1" lang="en" sz="1400" u="none" cap="none" strike="noStrike">
                <a:solidFill>
                  <a:srgbClr val="000000"/>
                </a:solidFill>
                <a:latin typeface="Arial"/>
                <a:ea typeface="Arial"/>
                <a:cs typeface="Arial"/>
                <a:sym typeface="Arial"/>
              </a:rPr>
              <a:t>k</a:t>
            </a:r>
            <a:r>
              <a:rPr b="0" i="0" lang="en" sz="1400" u="none" cap="none" strike="noStrike">
                <a:solidFill>
                  <a:srgbClr val="000000"/>
                </a:solidFill>
                <a:latin typeface="Arial"/>
                <a:ea typeface="Arial"/>
                <a:cs typeface="Arial"/>
                <a:sym typeface="Arial"/>
              </a:rPr>
              <a:t> nodes </a:t>
            </a:r>
            <a:r>
              <a:rPr b="0" i="1" lang="en" sz="1400" u="none" cap="none" strike="noStrike">
                <a:solidFill>
                  <a:srgbClr val="000000"/>
                </a:solidFill>
                <a:latin typeface="Arial"/>
                <a:ea typeface="Arial"/>
                <a:cs typeface="Arial"/>
                <a:sym typeface="Arial"/>
              </a:rPr>
              <a:t>(k&lt;m)</a:t>
            </a:r>
            <a:r>
              <a:rPr b="0" i="0" lang="en"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MLNN</a:t>
            </a:r>
            <a:r>
              <a:rPr b="0" i="0" lang="en" sz="1400" u="none" cap="none" strike="noStrike">
                <a:solidFill>
                  <a:srgbClr val="000000"/>
                </a:solidFill>
                <a:latin typeface="Arial"/>
                <a:ea typeface="Arial"/>
                <a:cs typeface="Arial"/>
                <a:sym typeface="Arial"/>
              </a:rPr>
              <a:t> have</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1" lang="en" sz="1400" u="none" cap="none" strike="noStrike">
                <a:solidFill>
                  <a:srgbClr val="000000"/>
                </a:solidFill>
                <a:latin typeface="Arial"/>
                <a:ea typeface="Arial"/>
                <a:cs typeface="Arial"/>
                <a:sym typeface="Arial"/>
              </a:rPr>
              <a:t>m x n </a:t>
            </a:r>
            <a:r>
              <a:rPr b="0" i="0" lang="en" sz="1400" u="none" cap="none" strike="noStrike">
                <a:solidFill>
                  <a:srgbClr val="000000"/>
                </a:solidFill>
                <a:latin typeface="Arial"/>
                <a:ea typeface="Arial"/>
                <a:cs typeface="Arial"/>
                <a:sym typeface="Arial"/>
              </a:rPr>
              <a:t>parameters to store.</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 sz="1400" u="none" cap="none" strike="noStrike">
                <a:solidFill>
                  <a:srgbClr val="000000"/>
                </a:solidFill>
                <a:latin typeface="Arial"/>
                <a:ea typeface="Arial"/>
                <a:cs typeface="Arial"/>
                <a:sym typeface="Arial"/>
              </a:rPr>
              <a:t>O(</a:t>
            </a:r>
            <a:r>
              <a:rPr b="0" i="1" lang="en" sz="1400" u="none" cap="none" strike="noStrike">
                <a:solidFill>
                  <a:srgbClr val="000000"/>
                </a:solidFill>
                <a:latin typeface="Arial"/>
                <a:ea typeface="Arial"/>
                <a:cs typeface="Arial"/>
                <a:sym typeface="Arial"/>
              </a:rPr>
              <a:t>m x n</a:t>
            </a:r>
            <a:r>
              <a:rPr b="0" i="0" lang="en" sz="1400" u="none" cap="none" strike="noStrike">
                <a:solidFill>
                  <a:srgbClr val="000000"/>
                </a:solidFill>
                <a:latin typeface="Arial"/>
                <a:ea typeface="Arial"/>
                <a:cs typeface="Arial"/>
                <a:sym typeface="Arial"/>
              </a:rPr>
              <a:t>) runtime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44"/>
          <p:cNvSpPr txBox="1"/>
          <p:nvPr/>
        </p:nvSpPr>
        <p:spPr>
          <a:xfrm>
            <a:off x="5812250" y="4119075"/>
            <a:ext cx="4766400" cy="55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MLNN-LC</a:t>
            </a:r>
            <a:r>
              <a:rPr b="0" i="0" lang="en" sz="1400" u="none" cap="none" strike="noStrike">
                <a:solidFill>
                  <a:srgbClr val="000000"/>
                </a:solidFill>
                <a:latin typeface="Arial"/>
                <a:ea typeface="Arial"/>
                <a:cs typeface="Arial"/>
                <a:sym typeface="Arial"/>
              </a:rPr>
              <a:t> have:</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1" lang="en" sz="1400" u="none" cap="none" strike="noStrike">
                <a:solidFill>
                  <a:srgbClr val="000000"/>
                </a:solidFill>
                <a:latin typeface="Arial"/>
                <a:ea typeface="Arial"/>
                <a:cs typeface="Arial"/>
                <a:sym typeface="Arial"/>
              </a:rPr>
              <a:t> k x n </a:t>
            </a:r>
            <a:r>
              <a:rPr b="0" i="0" lang="en" sz="1400" u="none" cap="none" strike="noStrike">
                <a:solidFill>
                  <a:srgbClr val="000000"/>
                </a:solidFill>
                <a:latin typeface="Arial"/>
                <a:ea typeface="Arial"/>
                <a:cs typeface="Arial"/>
                <a:sym typeface="Arial"/>
              </a:rPr>
              <a:t>parameters to store.</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 sz="1400" u="none" cap="none" strike="noStrike">
                <a:solidFill>
                  <a:srgbClr val="000000"/>
                </a:solidFill>
                <a:latin typeface="Arial"/>
                <a:ea typeface="Arial"/>
                <a:cs typeface="Arial"/>
                <a:sym typeface="Arial"/>
              </a:rPr>
              <a:t>O(</a:t>
            </a:r>
            <a:r>
              <a:rPr b="0" i="1" lang="en" sz="1400" u="none" cap="none" strike="noStrike">
                <a:solidFill>
                  <a:srgbClr val="000000"/>
                </a:solidFill>
                <a:latin typeface="Arial"/>
                <a:ea typeface="Arial"/>
                <a:cs typeface="Arial"/>
                <a:sym typeface="Arial"/>
              </a:rPr>
              <a:t>k x n</a:t>
            </a:r>
            <a:r>
              <a:rPr b="0" i="0" lang="en" sz="1400" u="none" cap="none" strike="noStrike">
                <a:solidFill>
                  <a:srgbClr val="000000"/>
                </a:solidFill>
                <a:latin typeface="Arial"/>
                <a:ea typeface="Arial"/>
                <a:cs typeface="Arial"/>
                <a:sym typeface="Arial"/>
              </a:rPr>
              <a:t>) runtime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pic>
        <p:nvPicPr>
          <p:cNvPr id="571" name="Google Shape;571;p45"/>
          <p:cNvPicPr preferRelativeResize="0"/>
          <p:nvPr/>
        </p:nvPicPr>
        <p:blipFill rotWithShape="1">
          <a:blip r:embed="rId3">
            <a:alphaModFix/>
          </a:blip>
          <a:srcRect b="0" l="0" r="0" t="0"/>
          <a:stretch/>
        </p:blipFill>
        <p:spPr>
          <a:xfrm>
            <a:off x="3029875" y="601325"/>
            <a:ext cx="3131633" cy="2095975"/>
          </a:xfrm>
          <a:prstGeom prst="rect">
            <a:avLst/>
          </a:prstGeom>
          <a:noFill/>
          <a:ln>
            <a:noFill/>
          </a:ln>
        </p:spPr>
      </p:pic>
      <p:sp>
        <p:nvSpPr>
          <p:cNvPr id="572" name="Google Shape;572;p45"/>
          <p:cNvSpPr txBox="1"/>
          <p:nvPr>
            <p:ph type="title"/>
          </p:nvPr>
        </p:nvSpPr>
        <p:spPr>
          <a:xfrm>
            <a:off x="253775" y="1057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CNN: Parameter sharing (PS)</a:t>
            </a:r>
            <a:endParaRPr/>
          </a:p>
        </p:txBody>
      </p:sp>
      <p:sp>
        <p:nvSpPr>
          <p:cNvPr id="573" name="Google Shape;573;p45"/>
          <p:cNvSpPr txBox="1"/>
          <p:nvPr/>
        </p:nvSpPr>
        <p:spPr>
          <a:xfrm>
            <a:off x="409275" y="2654900"/>
            <a:ext cx="4766400" cy="55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MLNN </a:t>
            </a:r>
            <a:r>
              <a:rPr b="0" i="0" lang="en" sz="1400" u="none" cap="none" strike="noStrike">
                <a:solidFill>
                  <a:srgbClr val="666666"/>
                </a:solidFill>
                <a:latin typeface="Arial"/>
                <a:ea typeface="Arial"/>
                <a:cs typeface="Arial"/>
                <a:sym typeface="Arial"/>
              </a:rPr>
              <a:t>(21 parameters)</a:t>
            </a:r>
            <a:endParaRPr b="0" i="0" sz="1400" u="none" cap="none" strike="noStrike">
              <a:solidFill>
                <a:srgbClr val="666666"/>
              </a:solidFill>
              <a:latin typeface="Arial"/>
              <a:ea typeface="Arial"/>
              <a:cs typeface="Arial"/>
              <a:sym typeface="Arial"/>
            </a:endParaRPr>
          </a:p>
        </p:txBody>
      </p:sp>
      <p:sp>
        <p:nvSpPr>
          <p:cNvPr id="574" name="Google Shape;574;p45"/>
          <p:cNvSpPr txBox="1"/>
          <p:nvPr/>
        </p:nvSpPr>
        <p:spPr>
          <a:xfrm>
            <a:off x="2399713" y="2654900"/>
            <a:ext cx="4766400" cy="55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MLNN-LC </a:t>
            </a:r>
            <a:r>
              <a:rPr b="0" i="0" lang="en" sz="1400" u="none" cap="none" strike="noStrike">
                <a:solidFill>
                  <a:srgbClr val="666666"/>
                </a:solidFill>
                <a:latin typeface="Arial"/>
                <a:ea typeface="Arial"/>
                <a:cs typeface="Arial"/>
                <a:sym typeface="Arial"/>
              </a:rPr>
              <a:t>( 3 X 3 = 9 parameters)</a:t>
            </a:r>
            <a:endParaRPr b="0" i="0" sz="1400" u="none" cap="none" strike="noStrike">
              <a:solidFill>
                <a:srgbClr val="666666"/>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2.3X runtime and storage efficient.</a:t>
            </a: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575" name="Google Shape;575;p45"/>
          <p:cNvSpPr txBox="1"/>
          <p:nvPr/>
        </p:nvSpPr>
        <p:spPr>
          <a:xfrm>
            <a:off x="355825" y="3635425"/>
            <a:ext cx="8854200" cy="55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In general for a level with </a:t>
            </a:r>
            <a:r>
              <a:rPr b="0" i="1" lang="en" sz="1400" u="none" cap="none" strike="noStrike">
                <a:solidFill>
                  <a:srgbClr val="000000"/>
                </a:solidFill>
                <a:latin typeface="Arial"/>
                <a:ea typeface="Arial"/>
                <a:cs typeface="Arial"/>
                <a:sym typeface="Arial"/>
              </a:rPr>
              <a:t>m</a:t>
            </a:r>
            <a:r>
              <a:rPr b="0" i="0" lang="en" sz="1400" u="none" cap="none" strike="noStrike">
                <a:solidFill>
                  <a:srgbClr val="000000"/>
                </a:solidFill>
                <a:latin typeface="Arial"/>
                <a:ea typeface="Arial"/>
                <a:cs typeface="Arial"/>
                <a:sym typeface="Arial"/>
              </a:rPr>
              <a:t> input and </a:t>
            </a:r>
            <a:r>
              <a:rPr b="0" i="1" lang="en" sz="1400" u="none" cap="none" strike="noStrike">
                <a:solidFill>
                  <a:srgbClr val="000000"/>
                </a:solidFill>
                <a:latin typeface="Arial"/>
                <a:ea typeface="Arial"/>
                <a:cs typeface="Arial"/>
                <a:sym typeface="Arial"/>
              </a:rPr>
              <a:t>n</a:t>
            </a:r>
            <a:r>
              <a:rPr b="0" i="0" lang="en" sz="1400" u="none" cap="none" strike="noStrike">
                <a:solidFill>
                  <a:srgbClr val="000000"/>
                </a:solidFill>
                <a:latin typeface="Arial"/>
                <a:ea typeface="Arial"/>
                <a:cs typeface="Arial"/>
                <a:sym typeface="Arial"/>
              </a:rPr>
              <a:t> output nodes and CNN-local connectivity of </a:t>
            </a:r>
            <a:r>
              <a:rPr b="0" i="1" lang="en" sz="1400" u="none" cap="none" strike="noStrike">
                <a:solidFill>
                  <a:srgbClr val="000000"/>
                </a:solidFill>
                <a:latin typeface="Arial"/>
                <a:ea typeface="Arial"/>
                <a:cs typeface="Arial"/>
                <a:sym typeface="Arial"/>
              </a:rPr>
              <a:t>k</a:t>
            </a:r>
            <a:r>
              <a:rPr b="0" i="0" lang="en" sz="1400" u="none" cap="none" strike="noStrike">
                <a:solidFill>
                  <a:srgbClr val="000000"/>
                </a:solidFill>
                <a:latin typeface="Arial"/>
                <a:ea typeface="Arial"/>
                <a:cs typeface="Arial"/>
                <a:sym typeface="Arial"/>
              </a:rPr>
              <a:t> nodes </a:t>
            </a:r>
            <a:r>
              <a:rPr b="0" i="1" lang="en" sz="1400" u="none" cap="none" strike="noStrike">
                <a:solidFill>
                  <a:srgbClr val="000000"/>
                </a:solidFill>
                <a:latin typeface="Arial"/>
                <a:ea typeface="Arial"/>
                <a:cs typeface="Arial"/>
                <a:sym typeface="Arial"/>
              </a:rPr>
              <a:t>(k&lt;m)</a:t>
            </a:r>
            <a:r>
              <a:rPr b="0" i="0" lang="en"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MLNN</a:t>
            </a:r>
            <a:r>
              <a:rPr b="0" i="0" lang="en" sz="1400" u="none" cap="none" strike="noStrike">
                <a:solidFill>
                  <a:srgbClr val="000000"/>
                </a:solidFill>
                <a:latin typeface="Arial"/>
                <a:ea typeface="Arial"/>
                <a:cs typeface="Arial"/>
                <a:sym typeface="Arial"/>
              </a:rPr>
              <a:t> have</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1" lang="en" sz="1400" u="none" cap="none" strike="noStrike">
                <a:solidFill>
                  <a:srgbClr val="000000"/>
                </a:solidFill>
                <a:latin typeface="Arial"/>
                <a:ea typeface="Arial"/>
                <a:cs typeface="Arial"/>
                <a:sym typeface="Arial"/>
              </a:rPr>
              <a:t>m x n </a:t>
            </a:r>
            <a:r>
              <a:rPr b="0" i="0" lang="en" sz="1400" u="none" cap="none" strike="noStrike">
                <a:solidFill>
                  <a:srgbClr val="000000"/>
                </a:solidFill>
                <a:latin typeface="Arial"/>
                <a:ea typeface="Arial"/>
                <a:cs typeface="Arial"/>
                <a:sym typeface="Arial"/>
              </a:rPr>
              <a:t>parameters to store.</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 sz="1400" u="none" cap="none" strike="noStrike">
                <a:solidFill>
                  <a:srgbClr val="000000"/>
                </a:solidFill>
                <a:latin typeface="Arial"/>
                <a:ea typeface="Arial"/>
                <a:cs typeface="Arial"/>
                <a:sym typeface="Arial"/>
              </a:rPr>
              <a:t>O(</a:t>
            </a:r>
            <a:r>
              <a:rPr b="0" i="1" lang="en" sz="1400" u="none" cap="none" strike="noStrike">
                <a:solidFill>
                  <a:srgbClr val="000000"/>
                </a:solidFill>
                <a:latin typeface="Arial"/>
                <a:ea typeface="Arial"/>
                <a:cs typeface="Arial"/>
                <a:sym typeface="Arial"/>
              </a:rPr>
              <a:t>m x n</a:t>
            </a:r>
            <a:r>
              <a:rPr b="0" i="0" lang="en" sz="1400" u="none" cap="none" strike="noStrike">
                <a:solidFill>
                  <a:srgbClr val="000000"/>
                </a:solidFill>
                <a:latin typeface="Arial"/>
                <a:ea typeface="Arial"/>
                <a:cs typeface="Arial"/>
                <a:sym typeface="Arial"/>
              </a:rPr>
              <a:t>) runtime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45"/>
          <p:cNvSpPr txBox="1"/>
          <p:nvPr/>
        </p:nvSpPr>
        <p:spPr>
          <a:xfrm>
            <a:off x="3189025" y="4069425"/>
            <a:ext cx="4766400" cy="55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MLNN-LC</a:t>
            </a:r>
            <a:r>
              <a:rPr b="0" i="0" lang="en" sz="1400" u="none" cap="none" strike="noStrike">
                <a:solidFill>
                  <a:srgbClr val="000000"/>
                </a:solidFill>
                <a:latin typeface="Arial"/>
                <a:ea typeface="Arial"/>
                <a:cs typeface="Arial"/>
                <a:sym typeface="Arial"/>
              </a:rPr>
              <a:t> have:</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1" lang="en" sz="1400" u="none" cap="none" strike="noStrike">
                <a:solidFill>
                  <a:srgbClr val="000000"/>
                </a:solidFill>
                <a:latin typeface="Arial"/>
                <a:ea typeface="Arial"/>
                <a:cs typeface="Arial"/>
                <a:sym typeface="Arial"/>
              </a:rPr>
              <a:t> k x n </a:t>
            </a:r>
            <a:r>
              <a:rPr b="0" i="0" lang="en" sz="1400" u="none" cap="none" strike="noStrike">
                <a:solidFill>
                  <a:srgbClr val="000000"/>
                </a:solidFill>
                <a:latin typeface="Arial"/>
                <a:ea typeface="Arial"/>
                <a:cs typeface="Arial"/>
                <a:sym typeface="Arial"/>
              </a:rPr>
              <a:t>parameters to store.</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 sz="1400" u="none" cap="none" strike="noStrike">
                <a:solidFill>
                  <a:srgbClr val="000000"/>
                </a:solidFill>
                <a:latin typeface="Arial"/>
                <a:ea typeface="Arial"/>
                <a:cs typeface="Arial"/>
                <a:sym typeface="Arial"/>
              </a:rPr>
              <a:t>O(</a:t>
            </a:r>
            <a:r>
              <a:rPr b="0" i="1" lang="en" sz="1400" u="none" cap="none" strike="noStrike">
                <a:solidFill>
                  <a:srgbClr val="000000"/>
                </a:solidFill>
                <a:latin typeface="Arial"/>
                <a:ea typeface="Arial"/>
                <a:cs typeface="Arial"/>
                <a:sym typeface="Arial"/>
              </a:rPr>
              <a:t>k x n</a:t>
            </a:r>
            <a:r>
              <a:rPr b="0" i="0" lang="en" sz="1400" u="none" cap="none" strike="noStrike">
                <a:solidFill>
                  <a:srgbClr val="000000"/>
                </a:solidFill>
                <a:latin typeface="Arial"/>
                <a:ea typeface="Arial"/>
                <a:cs typeface="Arial"/>
                <a:sym typeface="Arial"/>
              </a:rPr>
              <a:t>) runtime </a:t>
            </a:r>
            <a:endParaRPr b="0" i="0" sz="1400" u="none" cap="none" strike="noStrike">
              <a:solidFill>
                <a:srgbClr val="000000"/>
              </a:solidFill>
              <a:latin typeface="Arial"/>
              <a:ea typeface="Arial"/>
              <a:cs typeface="Arial"/>
              <a:sym typeface="Arial"/>
            </a:endParaRPr>
          </a:p>
        </p:txBody>
      </p:sp>
      <p:pic>
        <p:nvPicPr>
          <p:cNvPr id="577" name="Google Shape;577;p45"/>
          <p:cNvPicPr preferRelativeResize="0"/>
          <p:nvPr/>
        </p:nvPicPr>
        <p:blipFill rotWithShape="1">
          <a:blip r:embed="rId4">
            <a:alphaModFix/>
          </a:blip>
          <a:srcRect b="0" l="0" r="0" t="0"/>
          <a:stretch/>
        </p:blipFill>
        <p:spPr>
          <a:xfrm>
            <a:off x="197400" y="725450"/>
            <a:ext cx="2914050" cy="1929450"/>
          </a:xfrm>
          <a:prstGeom prst="rect">
            <a:avLst/>
          </a:prstGeom>
          <a:noFill/>
          <a:ln>
            <a:noFill/>
          </a:ln>
        </p:spPr>
      </p:pic>
      <p:pic>
        <p:nvPicPr>
          <p:cNvPr id="578" name="Google Shape;578;p45"/>
          <p:cNvPicPr preferRelativeResize="0"/>
          <p:nvPr/>
        </p:nvPicPr>
        <p:blipFill rotWithShape="1">
          <a:blip r:embed="rId5">
            <a:alphaModFix/>
          </a:blip>
          <a:srcRect b="0" l="0" r="0" t="0"/>
          <a:stretch/>
        </p:blipFill>
        <p:spPr>
          <a:xfrm>
            <a:off x="6189775" y="645125"/>
            <a:ext cx="2954225" cy="2095975"/>
          </a:xfrm>
          <a:prstGeom prst="rect">
            <a:avLst/>
          </a:prstGeom>
          <a:noFill/>
          <a:ln>
            <a:noFill/>
          </a:ln>
        </p:spPr>
      </p:pic>
      <p:sp>
        <p:nvSpPr>
          <p:cNvPr id="579" name="Google Shape;579;p45"/>
          <p:cNvSpPr txBox="1"/>
          <p:nvPr/>
        </p:nvSpPr>
        <p:spPr>
          <a:xfrm>
            <a:off x="5447713" y="2654900"/>
            <a:ext cx="4766400" cy="55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MLNN-LC-PS </a:t>
            </a:r>
            <a:r>
              <a:rPr b="0" i="0" lang="en" sz="1400" u="none" cap="none" strike="noStrike">
                <a:solidFill>
                  <a:srgbClr val="666666"/>
                </a:solidFill>
                <a:latin typeface="Arial"/>
                <a:ea typeface="Arial"/>
                <a:cs typeface="Arial"/>
                <a:sym typeface="Arial"/>
              </a:rPr>
              <a:t>(3 parameters)</a:t>
            </a:r>
            <a:endParaRPr b="0" i="0" sz="1400" u="none" cap="none" strike="noStrike">
              <a:solidFill>
                <a:srgbClr val="666666"/>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2.3X faster, </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&amp; 7X storage efficient.</a:t>
            </a: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580" name="Google Shape;580;p45"/>
          <p:cNvSpPr txBox="1"/>
          <p:nvPr/>
        </p:nvSpPr>
        <p:spPr>
          <a:xfrm>
            <a:off x="6295625" y="4071150"/>
            <a:ext cx="4766400" cy="55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MLNN-LC-PS</a:t>
            </a:r>
            <a:r>
              <a:rPr b="0" i="0" lang="en" sz="1400" u="none" cap="none" strike="noStrike">
                <a:solidFill>
                  <a:srgbClr val="000000"/>
                </a:solidFill>
                <a:latin typeface="Arial"/>
                <a:ea typeface="Arial"/>
                <a:cs typeface="Arial"/>
                <a:sym typeface="Arial"/>
              </a:rPr>
              <a:t> have:</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1" lang="en" sz="1400" u="none" cap="none" strike="noStrike">
                <a:solidFill>
                  <a:srgbClr val="000000"/>
                </a:solidFill>
                <a:latin typeface="Arial"/>
                <a:ea typeface="Arial"/>
                <a:cs typeface="Arial"/>
                <a:sym typeface="Arial"/>
              </a:rPr>
              <a:t> k </a:t>
            </a:r>
            <a:r>
              <a:rPr b="0" i="0" lang="en" sz="1400" u="none" cap="none" strike="noStrike">
                <a:solidFill>
                  <a:srgbClr val="000000"/>
                </a:solidFill>
                <a:latin typeface="Arial"/>
                <a:ea typeface="Arial"/>
                <a:cs typeface="Arial"/>
                <a:sym typeface="Arial"/>
              </a:rPr>
              <a:t>parameters to store.</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 sz="1400" u="none" cap="none" strike="noStrike">
                <a:solidFill>
                  <a:srgbClr val="000000"/>
                </a:solidFill>
                <a:latin typeface="Arial"/>
                <a:ea typeface="Arial"/>
                <a:cs typeface="Arial"/>
                <a:sym typeface="Arial"/>
              </a:rPr>
              <a:t>O(</a:t>
            </a:r>
            <a:r>
              <a:rPr b="0" i="1" lang="en" sz="1400" u="none" cap="none" strike="noStrike">
                <a:solidFill>
                  <a:srgbClr val="000000"/>
                </a:solidFill>
                <a:latin typeface="Arial"/>
                <a:ea typeface="Arial"/>
                <a:cs typeface="Arial"/>
                <a:sym typeface="Arial"/>
              </a:rPr>
              <a:t>k x n</a:t>
            </a:r>
            <a:r>
              <a:rPr b="0" i="0" lang="en" sz="1400" u="none" cap="none" strike="noStrike">
                <a:solidFill>
                  <a:srgbClr val="000000"/>
                </a:solidFill>
                <a:latin typeface="Arial"/>
                <a:ea typeface="Arial"/>
                <a:cs typeface="Arial"/>
                <a:sym typeface="Arial"/>
              </a:rPr>
              <a:t>) runtime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pic>
        <p:nvPicPr>
          <p:cNvPr id="585" name="Google Shape;585;p46"/>
          <p:cNvPicPr preferRelativeResize="0"/>
          <p:nvPr/>
        </p:nvPicPr>
        <p:blipFill rotWithShape="1">
          <a:blip r:embed="rId3">
            <a:alphaModFix/>
          </a:blip>
          <a:srcRect b="0" l="0" r="0" t="0"/>
          <a:stretch/>
        </p:blipFill>
        <p:spPr>
          <a:xfrm>
            <a:off x="4985200" y="400200"/>
            <a:ext cx="3876325" cy="2593125"/>
          </a:xfrm>
          <a:prstGeom prst="rect">
            <a:avLst/>
          </a:prstGeom>
          <a:noFill/>
          <a:ln>
            <a:noFill/>
          </a:ln>
        </p:spPr>
      </p:pic>
      <p:pic>
        <p:nvPicPr>
          <p:cNvPr id="586" name="Google Shape;586;p46"/>
          <p:cNvPicPr preferRelativeResize="0"/>
          <p:nvPr/>
        </p:nvPicPr>
        <p:blipFill rotWithShape="1">
          <a:blip r:embed="rId4">
            <a:alphaModFix/>
          </a:blip>
          <a:srcRect b="0" l="0" r="0" t="0"/>
          <a:stretch/>
        </p:blipFill>
        <p:spPr>
          <a:xfrm>
            <a:off x="5816750" y="3453475"/>
            <a:ext cx="2339750" cy="1699475"/>
          </a:xfrm>
          <a:prstGeom prst="rect">
            <a:avLst/>
          </a:prstGeom>
          <a:noFill/>
          <a:ln>
            <a:noFill/>
          </a:ln>
        </p:spPr>
      </p:pic>
      <p:sp>
        <p:nvSpPr>
          <p:cNvPr id="587" name="Google Shape;587;p46"/>
          <p:cNvSpPr txBox="1"/>
          <p:nvPr>
            <p:ph type="title"/>
          </p:nvPr>
        </p:nvSpPr>
        <p:spPr>
          <a:xfrm>
            <a:off x="253775" y="1057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CNN with multiple input channels</a:t>
            </a:r>
            <a:endParaRPr/>
          </a:p>
        </p:txBody>
      </p:sp>
      <p:pic>
        <p:nvPicPr>
          <p:cNvPr id="588" name="Google Shape;588;p46"/>
          <p:cNvPicPr preferRelativeResize="0"/>
          <p:nvPr/>
        </p:nvPicPr>
        <p:blipFill rotWithShape="1">
          <a:blip r:embed="rId5">
            <a:alphaModFix/>
          </a:blip>
          <a:srcRect b="0" l="0" r="0" t="0"/>
          <a:stretch/>
        </p:blipFill>
        <p:spPr>
          <a:xfrm>
            <a:off x="253775" y="663625"/>
            <a:ext cx="3157225" cy="2143350"/>
          </a:xfrm>
          <a:prstGeom prst="rect">
            <a:avLst/>
          </a:prstGeom>
          <a:noFill/>
          <a:ln>
            <a:noFill/>
          </a:ln>
        </p:spPr>
      </p:pic>
      <p:sp>
        <p:nvSpPr>
          <p:cNvPr id="589" name="Google Shape;589;p46"/>
          <p:cNvSpPr/>
          <p:nvPr/>
        </p:nvSpPr>
        <p:spPr>
          <a:xfrm>
            <a:off x="4909000" y="2687150"/>
            <a:ext cx="289500" cy="215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46"/>
          <p:cNvSpPr txBox="1"/>
          <p:nvPr/>
        </p:nvSpPr>
        <p:spPr>
          <a:xfrm>
            <a:off x="4247525" y="2557500"/>
            <a:ext cx="4766400" cy="55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Channel 2</a:t>
            </a:r>
            <a:endParaRPr b="0" i="0" sz="1400" u="none" cap="none" strike="noStrike">
              <a:solidFill>
                <a:srgbClr val="000000"/>
              </a:solidFill>
              <a:latin typeface="Arial"/>
              <a:ea typeface="Arial"/>
              <a:cs typeface="Arial"/>
              <a:sym typeface="Arial"/>
            </a:endParaRPr>
          </a:p>
        </p:txBody>
      </p:sp>
      <p:sp>
        <p:nvSpPr>
          <p:cNvPr id="591" name="Google Shape;591;p46"/>
          <p:cNvSpPr txBox="1"/>
          <p:nvPr/>
        </p:nvSpPr>
        <p:spPr>
          <a:xfrm>
            <a:off x="630575" y="2763300"/>
            <a:ext cx="2621700" cy="55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rial"/>
                <a:ea typeface="Arial"/>
                <a:cs typeface="Arial"/>
                <a:sym typeface="Arial"/>
              </a:rPr>
              <a:t>Single</a:t>
            </a:r>
            <a:r>
              <a:rPr b="0" i="0" lang="en" sz="1700" u="none" cap="none" strike="noStrike">
                <a:solidFill>
                  <a:srgbClr val="000000"/>
                </a:solidFill>
                <a:latin typeface="Arial"/>
                <a:ea typeface="Arial"/>
                <a:cs typeface="Arial"/>
                <a:sym typeface="Arial"/>
              </a:rPr>
              <a:t> input channel</a:t>
            </a:r>
            <a:endParaRPr b="0" i="0" sz="1700" u="none" cap="none" strike="noStrike">
              <a:solidFill>
                <a:srgbClr val="000000"/>
              </a:solidFill>
              <a:latin typeface="Arial"/>
              <a:ea typeface="Arial"/>
              <a:cs typeface="Arial"/>
              <a:sym typeface="Arial"/>
            </a:endParaRPr>
          </a:p>
        </p:txBody>
      </p:sp>
      <p:sp>
        <p:nvSpPr>
          <p:cNvPr id="592" name="Google Shape;592;p46"/>
          <p:cNvSpPr txBox="1"/>
          <p:nvPr/>
        </p:nvSpPr>
        <p:spPr>
          <a:xfrm>
            <a:off x="6027675" y="2978450"/>
            <a:ext cx="2457900" cy="55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rial"/>
                <a:ea typeface="Arial"/>
                <a:cs typeface="Arial"/>
                <a:sym typeface="Arial"/>
              </a:rPr>
              <a:t>Two</a:t>
            </a:r>
            <a:r>
              <a:rPr b="0" i="0" lang="en" sz="1700" u="none" cap="none" strike="noStrike">
                <a:solidFill>
                  <a:srgbClr val="000000"/>
                </a:solidFill>
                <a:latin typeface="Arial"/>
                <a:ea typeface="Arial"/>
                <a:cs typeface="Arial"/>
                <a:sym typeface="Arial"/>
              </a:rPr>
              <a:t> input channels</a:t>
            </a:r>
            <a:endParaRPr b="0" i="0" sz="1700" u="none" cap="none" strike="noStrike">
              <a:solidFill>
                <a:srgbClr val="000000"/>
              </a:solidFill>
              <a:latin typeface="Arial"/>
              <a:ea typeface="Arial"/>
              <a:cs typeface="Arial"/>
              <a:sym typeface="Arial"/>
            </a:endParaRPr>
          </a:p>
        </p:txBody>
      </p:sp>
      <p:pic>
        <p:nvPicPr>
          <p:cNvPr id="593" name="Google Shape;593;p46"/>
          <p:cNvPicPr preferRelativeResize="0"/>
          <p:nvPr/>
        </p:nvPicPr>
        <p:blipFill rotWithShape="1">
          <a:blip r:embed="rId6">
            <a:alphaModFix/>
          </a:blip>
          <a:srcRect b="0" l="0" r="0" t="0"/>
          <a:stretch/>
        </p:blipFill>
        <p:spPr>
          <a:xfrm>
            <a:off x="708373" y="3395448"/>
            <a:ext cx="1846925" cy="16631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47"/>
          <p:cNvSpPr txBox="1"/>
          <p:nvPr>
            <p:ph type="title"/>
          </p:nvPr>
        </p:nvSpPr>
        <p:spPr>
          <a:xfrm>
            <a:off x="253775" y="1057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CNN with multiple output maps</a:t>
            </a:r>
            <a:endParaRPr/>
          </a:p>
        </p:txBody>
      </p:sp>
      <p:sp>
        <p:nvSpPr>
          <p:cNvPr id="599" name="Google Shape;599;p47"/>
          <p:cNvSpPr/>
          <p:nvPr/>
        </p:nvSpPr>
        <p:spPr>
          <a:xfrm>
            <a:off x="4756600" y="2687150"/>
            <a:ext cx="289500" cy="215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47"/>
          <p:cNvSpPr txBox="1"/>
          <p:nvPr/>
        </p:nvSpPr>
        <p:spPr>
          <a:xfrm>
            <a:off x="746425" y="2763300"/>
            <a:ext cx="2621700" cy="55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rial"/>
                <a:ea typeface="Arial"/>
                <a:cs typeface="Arial"/>
                <a:sym typeface="Arial"/>
              </a:rPr>
              <a:t>Single</a:t>
            </a:r>
            <a:r>
              <a:rPr b="0" i="0" lang="en" sz="1700" u="none" cap="none" strike="noStrike">
                <a:solidFill>
                  <a:srgbClr val="000000"/>
                </a:solidFill>
                <a:latin typeface="Arial"/>
                <a:ea typeface="Arial"/>
                <a:cs typeface="Arial"/>
                <a:sym typeface="Arial"/>
              </a:rPr>
              <a:t> input map </a:t>
            </a:r>
            <a:endParaRPr b="0" i="0" sz="1700" u="none" cap="none" strike="noStrike">
              <a:solidFill>
                <a:srgbClr val="000000"/>
              </a:solidFill>
              <a:latin typeface="Arial"/>
              <a:ea typeface="Arial"/>
              <a:cs typeface="Arial"/>
              <a:sym typeface="Arial"/>
            </a:endParaRPr>
          </a:p>
        </p:txBody>
      </p:sp>
      <p:sp>
        <p:nvSpPr>
          <p:cNvPr id="601" name="Google Shape;601;p47"/>
          <p:cNvSpPr txBox="1"/>
          <p:nvPr/>
        </p:nvSpPr>
        <p:spPr>
          <a:xfrm>
            <a:off x="6272500" y="2763300"/>
            <a:ext cx="2457900" cy="55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rial"/>
                <a:ea typeface="Arial"/>
                <a:cs typeface="Arial"/>
                <a:sym typeface="Arial"/>
              </a:rPr>
              <a:t>Two</a:t>
            </a:r>
            <a:r>
              <a:rPr b="0" i="0" lang="en" sz="1700" u="none" cap="none" strike="noStrike">
                <a:solidFill>
                  <a:srgbClr val="000000"/>
                </a:solidFill>
                <a:latin typeface="Arial"/>
                <a:ea typeface="Arial"/>
                <a:cs typeface="Arial"/>
                <a:sym typeface="Arial"/>
              </a:rPr>
              <a:t> output maps</a:t>
            </a:r>
            <a:endParaRPr b="0" i="0" sz="1700" u="none" cap="none" strike="noStrike">
              <a:solidFill>
                <a:srgbClr val="000000"/>
              </a:solidFill>
              <a:latin typeface="Arial"/>
              <a:ea typeface="Arial"/>
              <a:cs typeface="Arial"/>
              <a:sym typeface="Arial"/>
            </a:endParaRPr>
          </a:p>
        </p:txBody>
      </p:sp>
      <p:pic>
        <p:nvPicPr>
          <p:cNvPr id="602" name="Google Shape;602;p47"/>
          <p:cNvPicPr preferRelativeResize="0"/>
          <p:nvPr/>
        </p:nvPicPr>
        <p:blipFill rotWithShape="1">
          <a:blip r:embed="rId3">
            <a:alphaModFix/>
          </a:blip>
          <a:srcRect b="0" l="0" r="0" t="0"/>
          <a:stretch/>
        </p:blipFill>
        <p:spPr>
          <a:xfrm>
            <a:off x="4377525" y="637075"/>
            <a:ext cx="4546325" cy="2215800"/>
          </a:xfrm>
          <a:prstGeom prst="rect">
            <a:avLst/>
          </a:prstGeom>
          <a:noFill/>
          <a:ln>
            <a:noFill/>
          </a:ln>
        </p:spPr>
      </p:pic>
      <p:sp>
        <p:nvSpPr>
          <p:cNvPr id="603" name="Google Shape;603;p47"/>
          <p:cNvSpPr/>
          <p:nvPr/>
        </p:nvSpPr>
        <p:spPr>
          <a:xfrm>
            <a:off x="4286500" y="2265450"/>
            <a:ext cx="504900" cy="372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47"/>
          <p:cNvSpPr/>
          <p:nvPr/>
        </p:nvSpPr>
        <p:spPr>
          <a:xfrm>
            <a:off x="4286500" y="893850"/>
            <a:ext cx="504900" cy="372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05" name="Google Shape;605;p47"/>
          <p:cNvPicPr preferRelativeResize="0"/>
          <p:nvPr/>
        </p:nvPicPr>
        <p:blipFill rotWithShape="1">
          <a:blip r:embed="rId4">
            <a:alphaModFix/>
          </a:blip>
          <a:srcRect b="0" l="0" r="0" t="0"/>
          <a:stretch/>
        </p:blipFill>
        <p:spPr>
          <a:xfrm>
            <a:off x="5046100" y="3163900"/>
            <a:ext cx="4170300" cy="1944300"/>
          </a:xfrm>
          <a:prstGeom prst="rect">
            <a:avLst/>
          </a:prstGeom>
          <a:noFill/>
          <a:ln>
            <a:noFill/>
          </a:ln>
        </p:spPr>
      </p:pic>
      <p:pic>
        <p:nvPicPr>
          <p:cNvPr id="606" name="Google Shape;606;p47"/>
          <p:cNvPicPr preferRelativeResize="0"/>
          <p:nvPr/>
        </p:nvPicPr>
        <p:blipFill rotWithShape="1">
          <a:blip r:embed="rId5">
            <a:alphaModFix/>
          </a:blip>
          <a:srcRect b="0" l="0" r="0" t="0"/>
          <a:stretch/>
        </p:blipFill>
        <p:spPr>
          <a:xfrm>
            <a:off x="253775" y="663625"/>
            <a:ext cx="3157225" cy="2143350"/>
          </a:xfrm>
          <a:prstGeom prst="rect">
            <a:avLst/>
          </a:prstGeom>
          <a:noFill/>
          <a:ln>
            <a:noFill/>
          </a:ln>
        </p:spPr>
      </p:pic>
      <p:pic>
        <p:nvPicPr>
          <p:cNvPr id="607" name="Google Shape;607;p47"/>
          <p:cNvPicPr preferRelativeResize="0"/>
          <p:nvPr/>
        </p:nvPicPr>
        <p:blipFill rotWithShape="1">
          <a:blip r:embed="rId6">
            <a:alphaModFix/>
          </a:blip>
          <a:srcRect b="0" l="0" r="0" t="0"/>
          <a:stretch/>
        </p:blipFill>
        <p:spPr>
          <a:xfrm>
            <a:off x="708373" y="3395448"/>
            <a:ext cx="1846925" cy="16631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48"/>
          <p:cNvSpPr txBox="1"/>
          <p:nvPr>
            <p:ph type="title"/>
          </p:nvPr>
        </p:nvSpPr>
        <p:spPr>
          <a:xfrm>
            <a:off x="311700" y="1057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A generic level of CNN</a:t>
            </a:r>
            <a:endParaRPr/>
          </a:p>
        </p:txBody>
      </p:sp>
      <p:pic>
        <p:nvPicPr>
          <p:cNvPr id="613" name="Google Shape;613;p48"/>
          <p:cNvPicPr preferRelativeResize="0"/>
          <p:nvPr/>
        </p:nvPicPr>
        <p:blipFill rotWithShape="1">
          <a:blip r:embed="rId3">
            <a:alphaModFix/>
          </a:blip>
          <a:srcRect b="0" l="0" r="0" t="0"/>
          <a:stretch/>
        </p:blipFill>
        <p:spPr>
          <a:xfrm>
            <a:off x="203125" y="777225"/>
            <a:ext cx="8629174" cy="3469550"/>
          </a:xfrm>
          <a:prstGeom prst="rect">
            <a:avLst/>
          </a:prstGeom>
          <a:noFill/>
          <a:ln>
            <a:noFill/>
          </a:ln>
        </p:spPr>
      </p:pic>
      <p:sp>
        <p:nvSpPr>
          <p:cNvPr id="614" name="Google Shape;614;p48"/>
          <p:cNvSpPr txBox="1"/>
          <p:nvPr/>
        </p:nvSpPr>
        <p:spPr>
          <a:xfrm>
            <a:off x="1638475" y="4117350"/>
            <a:ext cx="2101800" cy="55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rial"/>
                <a:ea typeface="Arial"/>
                <a:cs typeface="Arial"/>
                <a:sym typeface="Arial"/>
              </a:rPr>
              <a:t># input channels</a:t>
            </a:r>
            <a:endParaRPr b="0" i="0" sz="1900" u="none" cap="none" strike="noStrike">
              <a:solidFill>
                <a:srgbClr val="000000"/>
              </a:solidFill>
              <a:latin typeface="Arial"/>
              <a:ea typeface="Arial"/>
              <a:cs typeface="Arial"/>
              <a:sym typeface="Arial"/>
            </a:endParaRPr>
          </a:p>
        </p:txBody>
      </p:sp>
      <p:sp>
        <p:nvSpPr>
          <p:cNvPr id="615" name="Google Shape;615;p48"/>
          <p:cNvSpPr txBox="1"/>
          <p:nvPr/>
        </p:nvSpPr>
        <p:spPr>
          <a:xfrm>
            <a:off x="4457875" y="4117350"/>
            <a:ext cx="1886700" cy="55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rial"/>
                <a:ea typeface="Arial"/>
                <a:cs typeface="Arial"/>
                <a:sym typeface="Arial"/>
              </a:rPr>
              <a:t># output maps</a:t>
            </a:r>
            <a:endParaRPr b="0" i="0" sz="1900" u="none" cap="none" strike="noStrike">
              <a:solidFill>
                <a:srgbClr val="000000"/>
              </a:solidFill>
              <a:latin typeface="Arial"/>
              <a:ea typeface="Arial"/>
              <a:cs typeface="Arial"/>
              <a:sym typeface="Arial"/>
            </a:endParaRPr>
          </a:p>
        </p:txBody>
      </p:sp>
      <p:sp>
        <p:nvSpPr>
          <p:cNvPr id="616" name="Google Shape;616;p48"/>
          <p:cNvSpPr/>
          <p:nvPr/>
        </p:nvSpPr>
        <p:spPr>
          <a:xfrm>
            <a:off x="190325" y="1951000"/>
            <a:ext cx="2077200" cy="339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48"/>
          <p:cNvSpPr/>
          <p:nvPr/>
        </p:nvSpPr>
        <p:spPr>
          <a:xfrm>
            <a:off x="7124525" y="884200"/>
            <a:ext cx="1953300" cy="339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48"/>
          <p:cNvSpPr txBox="1"/>
          <p:nvPr/>
        </p:nvSpPr>
        <p:spPr>
          <a:xfrm>
            <a:off x="252775" y="1909625"/>
            <a:ext cx="2101800" cy="55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rial"/>
                <a:ea typeface="Arial"/>
                <a:cs typeface="Arial"/>
                <a:sym typeface="Arial"/>
              </a:rPr>
              <a:t>Local connectivity</a:t>
            </a:r>
            <a:endParaRPr b="0" i="0" sz="1900" u="none" cap="none" strike="noStrike">
              <a:solidFill>
                <a:srgbClr val="000000"/>
              </a:solidFill>
              <a:latin typeface="Arial"/>
              <a:ea typeface="Arial"/>
              <a:cs typeface="Arial"/>
              <a:sym typeface="Arial"/>
            </a:endParaRPr>
          </a:p>
        </p:txBody>
      </p:sp>
      <p:sp>
        <p:nvSpPr>
          <p:cNvPr id="619" name="Google Shape;619;p48"/>
          <p:cNvSpPr txBox="1"/>
          <p:nvPr/>
        </p:nvSpPr>
        <p:spPr>
          <a:xfrm>
            <a:off x="7034575" y="766625"/>
            <a:ext cx="2233500" cy="55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rial"/>
                <a:ea typeface="Arial"/>
                <a:cs typeface="Arial"/>
                <a:sym typeface="Arial"/>
              </a:rPr>
              <a:t>Parameter sharing</a:t>
            </a:r>
            <a:endParaRPr b="0" i="0" sz="1900" u="none" cap="none" strike="noStrik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49"/>
          <p:cNvSpPr txBox="1"/>
          <p:nvPr>
            <p:ph type="title"/>
          </p:nvPr>
        </p:nvSpPr>
        <p:spPr>
          <a:xfrm>
            <a:off x="311700" y="2197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2500">
                <a:solidFill>
                  <a:srgbClr val="666666"/>
                </a:solidFill>
                <a:latin typeface="Oi"/>
                <a:ea typeface="Oi"/>
                <a:cs typeface="Oi"/>
                <a:sym typeface="Oi"/>
              </a:rPr>
              <a:t>Different layers in CNN architecture (pooling, relu, etc.)</a:t>
            </a:r>
            <a:endParaRPr sz="3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222" name="Google Shape;222;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223" name="Google Shape;223;p5"/>
          <p:cNvPicPr preferRelativeResize="0"/>
          <p:nvPr/>
        </p:nvPicPr>
        <p:blipFill rotWithShape="1">
          <a:blip r:embed="rId3">
            <a:alphaModFix/>
          </a:blip>
          <a:srcRect b="0" l="0" r="0" t="0"/>
          <a:stretch/>
        </p:blipFill>
        <p:spPr>
          <a:xfrm>
            <a:off x="1140661" y="0"/>
            <a:ext cx="6862677" cy="514349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50"/>
          <p:cNvSpPr txBox="1"/>
          <p:nvPr>
            <p:ph type="title"/>
          </p:nvPr>
        </p:nvSpPr>
        <p:spPr>
          <a:xfrm>
            <a:off x="311700" y="1554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Different layers of CNN architecture</a:t>
            </a:r>
            <a:endParaRPr/>
          </a:p>
        </p:txBody>
      </p:sp>
      <p:pic>
        <p:nvPicPr>
          <p:cNvPr id="630" name="Google Shape;630;p50"/>
          <p:cNvPicPr preferRelativeResize="0"/>
          <p:nvPr/>
        </p:nvPicPr>
        <p:blipFill rotWithShape="1">
          <a:blip r:embed="rId3">
            <a:alphaModFix/>
          </a:blip>
          <a:srcRect b="0" l="0" r="0" t="0"/>
          <a:stretch/>
        </p:blipFill>
        <p:spPr>
          <a:xfrm>
            <a:off x="152400" y="1109100"/>
            <a:ext cx="8839200" cy="2986312"/>
          </a:xfrm>
          <a:prstGeom prst="rect">
            <a:avLst/>
          </a:prstGeom>
          <a:noFill/>
          <a:ln>
            <a:noFill/>
          </a:ln>
        </p:spPr>
      </p:pic>
      <p:sp>
        <p:nvSpPr>
          <p:cNvPr id="631" name="Google Shape;631;p50"/>
          <p:cNvSpPr/>
          <p:nvPr/>
        </p:nvSpPr>
        <p:spPr>
          <a:xfrm>
            <a:off x="1314400" y="3404175"/>
            <a:ext cx="926700" cy="170100"/>
          </a:xfrm>
          <a:prstGeom prst="roundRect">
            <a:avLst>
              <a:gd fmla="val 16667" name="adj"/>
            </a:avLst>
          </a:prstGeom>
          <a:no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50"/>
          <p:cNvSpPr/>
          <p:nvPr/>
        </p:nvSpPr>
        <p:spPr>
          <a:xfrm>
            <a:off x="1702150" y="3574275"/>
            <a:ext cx="151200" cy="274200"/>
          </a:xfrm>
          <a:prstGeom prst="upArrow">
            <a:avLst>
              <a:gd fmla="val 50000" name="adj1"/>
              <a:gd fmla="val 50000" name="adj2"/>
            </a:avLst>
          </a:prstGeom>
          <a:solidFill>
            <a:srgbClr val="FF00FF"/>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51"/>
          <p:cNvSpPr txBox="1"/>
          <p:nvPr>
            <p:ph type="title"/>
          </p:nvPr>
        </p:nvSpPr>
        <p:spPr>
          <a:xfrm>
            <a:off x="228950" y="195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CNN: Convolutional layer</a:t>
            </a:r>
            <a:endParaRPr/>
          </a:p>
        </p:txBody>
      </p:sp>
      <p:pic>
        <p:nvPicPr>
          <p:cNvPr id="638" name="Google Shape;638;p51"/>
          <p:cNvPicPr preferRelativeResize="0"/>
          <p:nvPr/>
        </p:nvPicPr>
        <p:blipFill rotWithShape="1">
          <a:blip r:embed="rId3">
            <a:alphaModFix/>
          </a:blip>
          <a:srcRect b="0" l="0" r="0" t="0"/>
          <a:stretch/>
        </p:blipFill>
        <p:spPr>
          <a:xfrm>
            <a:off x="2014813" y="592250"/>
            <a:ext cx="4948869" cy="3530600"/>
          </a:xfrm>
          <a:prstGeom prst="rect">
            <a:avLst/>
          </a:prstGeom>
          <a:noFill/>
          <a:ln>
            <a:noFill/>
          </a:ln>
        </p:spPr>
      </p:pic>
      <p:sp>
        <p:nvSpPr>
          <p:cNvPr id="639" name="Google Shape;639;p51"/>
          <p:cNvSpPr txBox="1"/>
          <p:nvPr/>
        </p:nvSpPr>
        <p:spPr>
          <a:xfrm>
            <a:off x="654875" y="4122850"/>
            <a:ext cx="6969000" cy="635400"/>
          </a:xfrm>
          <a:prstGeom prst="rect">
            <a:avLst/>
          </a:prstGeom>
          <a:noFill/>
          <a:ln>
            <a:noFill/>
          </a:ln>
        </p:spPr>
        <p:txBody>
          <a:bodyPr anchorCtr="0" anchor="t" bIns="91425" lIns="91425" spcFirstLastPara="1" rIns="91425" wrap="square" tIns="91425">
            <a:noAutofit/>
          </a:bodyPr>
          <a:lstStyle/>
          <a:p>
            <a:pPr indent="-336550" lvl="0" marL="457200" marR="0" rtl="0" algn="l">
              <a:lnSpc>
                <a:spcPct val="100000"/>
              </a:lnSpc>
              <a:spcBef>
                <a:spcPts val="0"/>
              </a:spcBef>
              <a:spcAft>
                <a:spcPts val="0"/>
              </a:spcAft>
              <a:buClr>
                <a:srgbClr val="000000"/>
              </a:buClr>
              <a:buSzPts val="1700"/>
              <a:buFont typeface="Arial"/>
              <a:buAutoNum type="arabicPeriod"/>
            </a:pPr>
            <a:r>
              <a:rPr b="0" i="0" lang="en" sz="1700" u="none" cap="none" strike="noStrike">
                <a:solidFill>
                  <a:srgbClr val="000000"/>
                </a:solidFill>
                <a:latin typeface="Arial"/>
                <a:ea typeface="Arial"/>
                <a:cs typeface="Arial"/>
                <a:sym typeface="Arial"/>
              </a:rPr>
              <a:t>To reduce the number of weights (through local connectivity).</a:t>
            </a:r>
            <a:endParaRPr b="0" i="0" sz="1700" u="none" cap="none" strike="noStrike">
              <a:solidFill>
                <a:srgbClr val="000000"/>
              </a:solidFill>
              <a:latin typeface="Arial"/>
              <a:ea typeface="Arial"/>
              <a:cs typeface="Arial"/>
              <a:sym typeface="Arial"/>
            </a:endParaRPr>
          </a:p>
          <a:p>
            <a:pPr indent="-336550" lvl="0" marL="457200" marR="0" rtl="0" algn="l">
              <a:lnSpc>
                <a:spcPct val="100000"/>
              </a:lnSpc>
              <a:spcBef>
                <a:spcPts val="0"/>
              </a:spcBef>
              <a:spcAft>
                <a:spcPts val="0"/>
              </a:spcAft>
              <a:buClr>
                <a:srgbClr val="000000"/>
              </a:buClr>
              <a:buSzPts val="1700"/>
              <a:buFont typeface="Arial"/>
              <a:buAutoNum type="arabicPeriod"/>
            </a:pPr>
            <a:r>
              <a:rPr b="0" i="0" lang="en" sz="1700" u="none" cap="none" strike="noStrike">
                <a:solidFill>
                  <a:srgbClr val="000000"/>
                </a:solidFill>
                <a:latin typeface="Arial"/>
                <a:ea typeface="Arial"/>
                <a:cs typeface="Arial"/>
                <a:sym typeface="Arial"/>
              </a:rPr>
              <a:t>To provide spatial invariance (through parameter sharing).</a:t>
            </a:r>
            <a:endParaRPr b="0" i="0" sz="1700" u="none" cap="none" strike="noStrik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pic>
        <p:nvPicPr>
          <p:cNvPr id="644" name="Google Shape;644;p52"/>
          <p:cNvPicPr preferRelativeResize="0"/>
          <p:nvPr/>
        </p:nvPicPr>
        <p:blipFill rotWithShape="1">
          <a:blip r:embed="rId3">
            <a:alphaModFix/>
          </a:blip>
          <a:srcRect b="0" l="0" r="0" t="0"/>
          <a:stretch/>
        </p:blipFill>
        <p:spPr>
          <a:xfrm>
            <a:off x="657175" y="1681750"/>
            <a:ext cx="3099725" cy="3290275"/>
          </a:xfrm>
          <a:prstGeom prst="rect">
            <a:avLst/>
          </a:prstGeom>
          <a:noFill/>
          <a:ln>
            <a:noFill/>
          </a:ln>
        </p:spPr>
      </p:pic>
      <p:pic>
        <p:nvPicPr>
          <p:cNvPr id="645" name="Google Shape;645;p52"/>
          <p:cNvPicPr preferRelativeResize="0"/>
          <p:nvPr/>
        </p:nvPicPr>
        <p:blipFill rotWithShape="1">
          <a:blip r:embed="rId4">
            <a:alphaModFix/>
          </a:blip>
          <a:srcRect b="0" l="0" r="0" t="0"/>
          <a:stretch/>
        </p:blipFill>
        <p:spPr>
          <a:xfrm>
            <a:off x="4976951" y="1049450"/>
            <a:ext cx="3772600" cy="4130800"/>
          </a:xfrm>
          <a:prstGeom prst="rect">
            <a:avLst/>
          </a:prstGeom>
          <a:noFill/>
          <a:ln>
            <a:noFill/>
          </a:ln>
        </p:spPr>
      </p:pic>
      <p:sp>
        <p:nvSpPr>
          <p:cNvPr id="646" name="Google Shape;646;p52"/>
          <p:cNvSpPr txBox="1"/>
          <p:nvPr>
            <p:ph type="title"/>
          </p:nvPr>
        </p:nvSpPr>
        <p:spPr>
          <a:xfrm>
            <a:off x="228950" y="195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Hyper parameters for convolutional layer.</a:t>
            </a:r>
            <a:endParaRPr/>
          </a:p>
        </p:txBody>
      </p:sp>
      <p:sp>
        <p:nvSpPr>
          <p:cNvPr id="647" name="Google Shape;647;p52"/>
          <p:cNvSpPr txBox="1"/>
          <p:nvPr/>
        </p:nvSpPr>
        <p:spPr>
          <a:xfrm>
            <a:off x="322725" y="567325"/>
            <a:ext cx="8520600" cy="556200"/>
          </a:xfrm>
          <a:prstGeom prst="rect">
            <a:avLst/>
          </a:prstGeom>
          <a:noFill/>
          <a:ln>
            <a:noFill/>
          </a:ln>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666666"/>
              </a:buClr>
              <a:buSzPts val="2900"/>
              <a:buFont typeface="Arial"/>
              <a:buAutoNum type="arabicPeriod"/>
            </a:pPr>
            <a:r>
              <a:rPr b="0" i="0" lang="en" sz="2900" u="none" cap="none" strike="noStrike">
                <a:solidFill>
                  <a:srgbClr val="434343"/>
                </a:solidFill>
                <a:latin typeface="Arial"/>
                <a:ea typeface="Arial"/>
                <a:cs typeface="Arial"/>
                <a:sym typeface="Arial"/>
              </a:rPr>
              <a:t>Zero padding</a:t>
            </a:r>
            <a:r>
              <a:rPr b="0" i="0" lang="en" sz="2900" u="none" cap="none" strike="noStrike">
                <a:solidFill>
                  <a:srgbClr val="666666"/>
                </a:solidFill>
                <a:latin typeface="Arial"/>
                <a:ea typeface="Arial"/>
                <a:cs typeface="Arial"/>
                <a:sym typeface="Arial"/>
              </a:rPr>
              <a:t> (to control input size spatially.)</a:t>
            </a:r>
            <a:endParaRPr b="0" i="0" sz="2900" u="none" cap="none" strike="noStrike">
              <a:solidFill>
                <a:srgbClr val="6666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900"/>
              <a:buFont typeface="Arial"/>
              <a:buNone/>
            </a:pPr>
            <a:r>
              <a:t/>
            </a:r>
            <a:endParaRPr b="0" i="0" sz="2900" u="none" cap="none" strike="noStrike">
              <a:solidFill>
                <a:srgbClr val="666666"/>
              </a:solidFill>
              <a:latin typeface="Arial"/>
              <a:ea typeface="Arial"/>
              <a:cs typeface="Arial"/>
              <a:sym typeface="Arial"/>
            </a:endParaRPr>
          </a:p>
        </p:txBody>
      </p:sp>
      <p:sp>
        <p:nvSpPr>
          <p:cNvPr id="648" name="Google Shape;648;p52"/>
          <p:cNvSpPr txBox="1"/>
          <p:nvPr/>
        </p:nvSpPr>
        <p:spPr>
          <a:xfrm>
            <a:off x="1075800" y="4708325"/>
            <a:ext cx="3459000" cy="55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rial"/>
                <a:ea typeface="Arial"/>
                <a:cs typeface="Arial"/>
                <a:sym typeface="Arial"/>
              </a:rPr>
              <a:t>Without</a:t>
            </a:r>
            <a:r>
              <a:rPr b="0" i="0" lang="en" sz="1700" u="none" cap="none" strike="noStrike">
                <a:solidFill>
                  <a:srgbClr val="000000"/>
                </a:solidFill>
                <a:latin typeface="Arial"/>
                <a:ea typeface="Arial"/>
                <a:cs typeface="Arial"/>
                <a:sym typeface="Arial"/>
              </a:rPr>
              <a:t> padding </a:t>
            </a:r>
            <a:r>
              <a:rPr b="0" i="0" lang="en" sz="1700" u="none" cap="none" strike="noStrike">
                <a:solidFill>
                  <a:schemeClr val="dk1"/>
                </a:solidFill>
                <a:latin typeface="Arial"/>
                <a:ea typeface="Arial"/>
                <a:cs typeface="Arial"/>
                <a:sym typeface="Arial"/>
              </a:rPr>
              <a:t>(i.e., [0,0])</a:t>
            </a:r>
            <a:endParaRPr b="0" i="0" sz="1700" u="none" cap="none" strike="noStrike">
              <a:solidFill>
                <a:srgbClr val="000000"/>
              </a:solidFill>
              <a:latin typeface="Arial"/>
              <a:ea typeface="Arial"/>
              <a:cs typeface="Arial"/>
              <a:sym typeface="Arial"/>
            </a:endParaRPr>
          </a:p>
        </p:txBody>
      </p:sp>
      <p:sp>
        <p:nvSpPr>
          <p:cNvPr id="649" name="Google Shape;649;p52"/>
          <p:cNvSpPr txBox="1"/>
          <p:nvPr/>
        </p:nvSpPr>
        <p:spPr>
          <a:xfrm>
            <a:off x="6156025" y="4757975"/>
            <a:ext cx="2102700" cy="55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rial"/>
                <a:ea typeface="Arial"/>
                <a:cs typeface="Arial"/>
                <a:sym typeface="Arial"/>
              </a:rPr>
              <a:t>With</a:t>
            </a:r>
            <a:r>
              <a:rPr b="0" i="0" lang="en" sz="1700" u="none" cap="none" strike="noStrike">
                <a:solidFill>
                  <a:srgbClr val="000000"/>
                </a:solidFill>
                <a:latin typeface="Arial"/>
                <a:ea typeface="Arial"/>
                <a:cs typeface="Arial"/>
                <a:sym typeface="Arial"/>
              </a:rPr>
              <a:t> padding [2,2]</a:t>
            </a:r>
            <a:endParaRPr b="0" i="0" sz="1700" u="none" cap="none" strike="noStrik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53"/>
          <p:cNvSpPr txBox="1"/>
          <p:nvPr>
            <p:ph type="title"/>
          </p:nvPr>
        </p:nvSpPr>
        <p:spPr>
          <a:xfrm>
            <a:off x="228950" y="195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Hyper parameters for convolutional layer.</a:t>
            </a:r>
            <a:endParaRPr/>
          </a:p>
        </p:txBody>
      </p:sp>
      <p:sp>
        <p:nvSpPr>
          <p:cNvPr id="655" name="Google Shape;655;p53"/>
          <p:cNvSpPr txBox="1"/>
          <p:nvPr/>
        </p:nvSpPr>
        <p:spPr>
          <a:xfrm>
            <a:off x="123050" y="643525"/>
            <a:ext cx="9144000" cy="55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900"/>
              <a:buFont typeface="Arial"/>
              <a:buNone/>
            </a:pPr>
            <a:r>
              <a:rPr b="0" i="0" lang="en" sz="2900" u="none" cap="none" strike="noStrike">
                <a:solidFill>
                  <a:srgbClr val="666666"/>
                </a:solidFill>
                <a:latin typeface="Arial"/>
                <a:ea typeface="Arial"/>
                <a:cs typeface="Arial"/>
                <a:sym typeface="Arial"/>
              </a:rPr>
              <a:t>2. </a:t>
            </a:r>
            <a:r>
              <a:rPr b="0" i="0" lang="en" sz="2900" u="none" cap="none" strike="noStrike">
                <a:solidFill>
                  <a:srgbClr val="434343"/>
                </a:solidFill>
                <a:latin typeface="Arial"/>
                <a:ea typeface="Arial"/>
                <a:cs typeface="Arial"/>
                <a:sym typeface="Arial"/>
              </a:rPr>
              <a:t>Stride</a:t>
            </a:r>
            <a:r>
              <a:rPr b="0" i="0" lang="en" sz="2900" u="none" cap="none" strike="noStrike">
                <a:solidFill>
                  <a:srgbClr val="666666"/>
                </a:solidFill>
                <a:latin typeface="Arial"/>
                <a:ea typeface="Arial"/>
                <a:cs typeface="Arial"/>
                <a:sym typeface="Arial"/>
              </a:rPr>
              <a:t> (to produce smaller output volumes spatially.)</a:t>
            </a:r>
            <a:endParaRPr b="0" i="0" sz="2900" u="none" cap="none" strike="noStrike">
              <a:solidFill>
                <a:srgbClr val="6666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900"/>
              <a:buFont typeface="Arial"/>
              <a:buNone/>
            </a:pPr>
            <a:r>
              <a:t/>
            </a:r>
            <a:endParaRPr b="0" i="0" sz="2900" u="none" cap="none" strike="noStrike">
              <a:solidFill>
                <a:srgbClr val="666666"/>
              </a:solidFill>
              <a:latin typeface="Arial"/>
              <a:ea typeface="Arial"/>
              <a:cs typeface="Arial"/>
              <a:sym typeface="Arial"/>
            </a:endParaRPr>
          </a:p>
        </p:txBody>
      </p:sp>
      <p:pic>
        <p:nvPicPr>
          <p:cNvPr id="656" name="Google Shape;656;p53"/>
          <p:cNvPicPr preferRelativeResize="0"/>
          <p:nvPr/>
        </p:nvPicPr>
        <p:blipFill rotWithShape="1">
          <a:blip r:embed="rId3">
            <a:alphaModFix/>
          </a:blip>
          <a:srcRect b="0" l="0" r="0" t="0"/>
          <a:stretch/>
        </p:blipFill>
        <p:spPr>
          <a:xfrm>
            <a:off x="657175" y="1376950"/>
            <a:ext cx="3099725" cy="3290275"/>
          </a:xfrm>
          <a:prstGeom prst="rect">
            <a:avLst/>
          </a:prstGeom>
          <a:noFill/>
          <a:ln>
            <a:noFill/>
          </a:ln>
        </p:spPr>
      </p:pic>
      <p:sp>
        <p:nvSpPr>
          <p:cNvPr id="657" name="Google Shape;657;p53"/>
          <p:cNvSpPr txBox="1"/>
          <p:nvPr/>
        </p:nvSpPr>
        <p:spPr>
          <a:xfrm>
            <a:off x="1229575" y="4471450"/>
            <a:ext cx="2763900" cy="55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rial"/>
                <a:ea typeface="Arial"/>
                <a:cs typeface="Arial"/>
                <a:sym typeface="Arial"/>
              </a:rPr>
              <a:t>Without</a:t>
            </a:r>
            <a:r>
              <a:rPr b="0" i="0" lang="en" sz="1700" u="none" cap="none" strike="noStrike">
                <a:solidFill>
                  <a:srgbClr val="000000"/>
                </a:solidFill>
                <a:latin typeface="Arial"/>
                <a:ea typeface="Arial"/>
                <a:cs typeface="Arial"/>
                <a:sym typeface="Arial"/>
              </a:rPr>
              <a:t> stride (i.e., [1,1])</a:t>
            </a:r>
            <a:endParaRPr b="0" i="0" sz="1700" u="none" cap="none" strike="noStrike">
              <a:solidFill>
                <a:srgbClr val="000000"/>
              </a:solidFill>
              <a:latin typeface="Arial"/>
              <a:ea typeface="Arial"/>
              <a:cs typeface="Arial"/>
              <a:sym typeface="Arial"/>
            </a:endParaRPr>
          </a:p>
        </p:txBody>
      </p:sp>
      <p:sp>
        <p:nvSpPr>
          <p:cNvPr id="658" name="Google Shape;658;p53"/>
          <p:cNvSpPr txBox="1"/>
          <p:nvPr/>
        </p:nvSpPr>
        <p:spPr>
          <a:xfrm>
            <a:off x="6258775" y="4471450"/>
            <a:ext cx="2102700" cy="55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rial"/>
                <a:ea typeface="Arial"/>
                <a:cs typeface="Arial"/>
                <a:sym typeface="Arial"/>
              </a:rPr>
              <a:t>With</a:t>
            </a:r>
            <a:r>
              <a:rPr b="0" i="0" lang="en" sz="1700" u="none" cap="none" strike="noStrike">
                <a:solidFill>
                  <a:srgbClr val="000000"/>
                </a:solidFill>
                <a:latin typeface="Arial"/>
                <a:ea typeface="Arial"/>
                <a:cs typeface="Arial"/>
                <a:sym typeface="Arial"/>
              </a:rPr>
              <a:t> stride [2,2]</a:t>
            </a:r>
            <a:endParaRPr b="0"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pic>
        <p:nvPicPr>
          <p:cNvPr id="659" name="Google Shape;659;p53"/>
          <p:cNvPicPr preferRelativeResize="0"/>
          <p:nvPr/>
        </p:nvPicPr>
        <p:blipFill rotWithShape="1">
          <a:blip r:embed="rId4">
            <a:alphaModFix/>
          </a:blip>
          <a:srcRect b="0" l="0" r="0" t="0"/>
          <a:stretch/>
        </p:blipFill>
        <p:spPr>
          <a:xfrm>
            <a:off x="5440200" y="1376950"/>
            <a:ext cx="3197403" cy="31321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54"/>
          <p:cNvSpPr txBox="1"/>
          <p:nvPr>
            <p:ph type="title"/>
          </p:nvPr>
        </p:nvSpPr>
        <p:spPr>
          <a:xfrm>
            <a:off x="228950" y="195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Hyper parameters for convolutional layer.</a:t>
            </a:r>
            <a:endParaRPr/>
          </a:p>
        </p:txBody>
      </p:sp>
      <p:sp>
        <p:nvSpPr>
          <p:cNvPr id="665" name="Google Shape;665;p54"/>
          <p:cNvSpPr txBox="1"/>
          <p:nvPr/>
        </p:nvSpPr>
        <p:spPr>
          <a:xfrm>
            <a:off x="322725" y="643525"/>
            <a:ext cx="4766400" cy="55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900"/>
              <a:buFont typeface="Arial"/>
              <a:buNone/>
            </a:pPr>
            <a:r>
              <a:rPr b="0" i="0" lang="en" sz="2900" u="none" cap="none" strike="noStrike">
                <a:solidFill>
                  <a:srgbClr val="434343"/>
                </a:solidFill>
                <a:latin typeface="Arial"/>
                <a:ea typeface="Arial"/>
                <a:cs typeface="Arial"/>
                <a:sym typeface="Arial"/>
              </a:rPr>
              <a:t>Both padding and stride</a:t>
            </a:r>
            <a:endParaRPr b="0" i="0" sz="29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900"/>
              <a:buFont typeface="Arial"/>
              <a:buNone/>
            </a:pPr>
            <a:r>
              <a:t/>
            </a:r>
            <a:endParaRPr b="0" i="0" sz="2900" u="none" cap="none" strike="noStrike">
              <a:solidFill>
                <a:srgbClr val="666666"/>
              </a:solidFill>
              <a:latin typeface="Arial"/>
              <a:ea typeface="Arial"/>
              <a:cs typeface="Arial"/>
              <a:sym typeface="Arial"/>
            </a:endParaRPr>
          </a:p>
        </p:txBody>
      </p:sp>
      <p:pic>
        <p:nvPicPr>
          <p:cNvPr id="666" name="Google Shape;666;p54"/>
          <p:cNvPicPr preferRelativeResize="0"/>
          <p:nvPr/>
        </p:nvPicPr>
        <p:blipFill rotWithShape="1">
          <a:blip r:embed="rId3">
            <a:alphaModFix/>
          </a:blip>
          <a:srcRect b="0" l="0" r="0" t="0"/>
          <a:stretch/>
        </p:blipFill>
        <p:spPr>
          <a:xfrm>
            <a:off x="657175" y="1376950"/>
            <a:ext cx="3099725" cy="3290275"/>
          </a:xfrm>
          <a:prstGeom prst="rect">
            <a:avLst/>
          </a:prstGeom>
          <a:noFill/>
          <a:ln>
            <a:noFill/>
          </a:ln>
        </p:spPr>
      </p:pic>
      <p:sp>
        <p:nvSpPr>
          <p:cNvPr id="667" name="Google Shape;667;p54"/>
          <p:cNvSpPr txBox="1"/>
          <p:nvPr/>
        </p:nvSpPr>
        <p:spPr>
          <a:xfrm>
            <a:off x="794450" y="4471450"/>
            <a:ext cx="3500400" cy="55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rial"/>
                <a:ea typeface="Arial"/>
                <a:cs typeface="Arial"/>
                <a:sym typeface="Arial"/>
              </a:rPr>
              <a:t>Without</a:t>
            </a:r>
            <a:r>
              <a:rPr b="0" i="0" lang="en" sz="1700" u="none" cap="none" strike="noStrike">
                <a:solidFill>
                  <a:srgbClr val="000000"/>
                </a:solidFill>
                <a:latin typeface="Arial"/>
                <a:ea typeface="Arial"/>
                <a:cs typeface="Arial"/>
                <a:sym typeface="Arial"/>
              </a:rPr>
              <a:t> padding and stride</a:t>
            </a:r>
            <a:endParaRPr b="0" i="0" sz="1700" u="none" cap="none" strike="noStrike">
              <a:solidFill>
                <a:srgbClr val="000000"/>
              </a:solidFill>
              <a:latin typeface="Arial"/>
              <a:ea typeface="Arial"/>
              <a:cs typeface="Arial"/>
              <a:sym typeface="Arial"/>
            </a:endParaRPr>
          </a:p>
        </p:txBody>
      </p:sp>
      <p:sp>
        <p:nvSpPr>
          <p:cNvPr id="668" name="Google Shape;668;p54"/>
          <p:cNvSpPr txBox="1"/>
          <p:nvPr/>
        </p:nvSpPr>
        <p:spPr>
          <a:xfrm>
            <a:off x="5580200" y="4471450"/>
            <a:ext cx="3705600" cy="55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rial"/>
                <a:ea typeface="Arial"/>
                <a:cs typeface="Arial"/>
                <a:sym typeface="Arial"/>
              </a:rPr>
              <a:t>With</a:t>
            </a:r>
            <a:r>
              <a:rPr b="0" i="0" lang="en" sz="1700" u="none" cap="none" strike="noStrike">
                <a:solidFill>
                  <a:srgbClr val="000000"/>
                </a:solidFill>
                <a:latin typeface="Arial"/>
                <a:ea typeface="Arial"/>
                <a:cs typeface="Arial"/>
                <a:sym typeface="Arial"/>
              </a:rPr>
              <a:t> padding [1,1] &amp; stride [2,2]</a:t>
            </a:r>
            <a:endParaRPr b="0"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pic>
        <p:nvPicPr>
          <p:cNvPr id="669" name="Google Shape;669;p54"/>
          <p:cNvPicPr preferRelativeResize="0"/>
          <p:nvPr/>
        </p:nvPicPr>
        <p:blipFill rotWithShape="1">
          <a:blip r:embed="rId4">
            <a:alphaModFix/>
          </a:blip>
          <a:srcRect b="0" l="0" r="0" t="0"/>
          <a:stretch/>
        </p:blipFill>
        <p:spPr>
          <a:xfrm>
            <a:off x="5089125" y="784550"/>
            <a:ext cx="3705743" cy="35744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55"/>
          <p:cNvSpPr txBox="1"/>
          <p:nvPr>
            <p:ph type="title"/>
          </p:nvPr>
        </p:nvSpPr>
        <p:spPr>
          <a:xfrm>
            <a:off x="311700" y="1554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Different layers of CNN architecture</a:t>
            </a:r>
            <a:endParaRPr/>
          </a:p>
        </p:txBody>
      </p:sp>
      <p:pic>
        <p:nvPicPr>
          <p:cNvPr id="675" name="Google Shape;675;p55"/>
          <p:cNvPicPr preferRelativeResize="0"/>
          <p:nvPr/>
        </p:nvPicPr>
        <p:blipFill rotWithShape="1">
          <a:blip r:embed="rId3">
            <a:alphaModFix/>
          </a:blip>
          <a:srcRect b="0" l="0" r="0" t="0"/>
          <a:stretch/>
        </p:blipFill>
        <p:spPr>
          <a:xfrm>
            <a:off x="152400" y="1109100"/>
            <a:ext cx="8839200" cy="2986312"/>
          </a:xfrm>
          <a:prstGeom prst="rect">
            <a:avLst/>
          </a:prstGeom>
          <a:noFill/>
          <a:ln>
            <a:noFill/>
          </a:ln>
        </p:spPr>
      </p:pic>
      <p:sp>
        <p:nvSpPr>
          <p:cNvPr id="676" name="Google Shape;676;p55"/>
          <p:cNvSpPr/>
          <p:nvPr/>
        </p:nvSpPr>
        <p:spPr>
          <a:xfrm>
            <a:off x="2762200" y="3404175"/>
            <a:ext cx="793200" cy="170100"/>
          </a:xfrm>
          <a:prstGeom prst="roundRect">
            <a:avLst>
              <a:gd fmla="val 16667" name="adj"/>
            </a:avLst>
          </a:prstGeom>
          <a:no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55"/>
          <p:cNvSpPr/>
          <p:nvPr/>
        </p:nvSpPr>
        <p:spPr>
          <a:xfrm>
            <a:off x="3073750" y="3574275"/>
            <a:ext cx="151200" cy="274200"/>
          </a:xfrm>
          <a:prstGeom prst="upArrow">
            <a:avLst>
              <a:gd fmla="val 50000" name="adj1"/>
              <a:gd fmla="val 50000" name="adj2"/>
            </a:avLst>
          </a:prstGeom>
          <a:solidFill>
            <a:srgbClr val="FF00FF"/>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56"/>
          <p:cNvSpPr txBox="1"/>
          <p:nvPr>
            <p:ph type="title"/>
          </p:nvPr>
        </p:nvSpPr>
        <p:spPr>
          <a:xfrm>
            <a:off x="228950" y="195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CNN: Pooling layer </a:t>
            </a:r>
            <a:endParaRPr/>
          </a:p>
        </p:txBody>
      </p:sp>
      <p:pic>
        <p:nvPicPr>
          <p:cNvPr id="683" name="Google Shape;683;p56"/>
          <p:cNvPicPr preferRelativeResize="0"/>
          <p:nvPr/>
        </p:nvPicPr>
        <p:blipFill rotWithShape="1">
          <a:blip r:embed="rId3">
            <a:alphaModFix/>
          </a:blip>
          <a:srcRect b="0" l="0" r="0" t="0"/>
          <a:stretch/>
        </p:blipFill>
        <p:spPr>
          <a:xfrm>
            <a:off x="1332775" y="680825"/>
            <a:ext cx="6199451" cy="2898850"/>
          </a:xfrm>
          <a:prstGeom prst="rect">
            <a:avLst/>
          </a:prstGeom>
          <a:noFill/>
          <a:ln>
            <a:noFill/>
          </a:ln>
        </p:spPr>
      </p:pic>
      <p:sp>
        <p:nvSpPr>
          <p:cNvPr id="684" name="Google Shape;684;p56"/>
          <p:cNvSpPr txBox="1"/>
          <p:nvPr/>
        </p:nvSpPr>
        <p:spPr>
          <a:xfrm>
            <a:off x="413750" y="4587300"/>
            <a:ext cx="6148500" cy="55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56"/>
          <p:cNvSpPr txBox="1"/>
          <p:nvPr/>
        </p:nvSpPr>
        <p:spPr>
          <a:xfrm>
            <a:off x="413750" y="3895875"/>
            <a:ext cx="8777400" cy="635400"/>
          </a:xfrm>
          <a:prstGeom prst="rect">
            <a:avLst/>
          </a:prstGeom>
          <a:noFill/>
          <a:ln>
            <a:noFill/>
          </a:ln>
        </p:spPr>
        <p:txBody>
          <a:bodyPr anchorCtr="0" anchor="t" bIns="91425" lIns="91425" spcFirstLastPara="1" rIns="91425" wrap="square" tIns="91425">
            <a:noAutofit/>
          </a:bodyPr>
          <a:lstStyle/>
          <a:p>
            <a:pPr indent="-336550" lvl="0" marL="457200" marR="0" rtl="0" algn="l">
              <a:lnSpc>
                <a:spcPct val="100000"/>
              </a:lnSpc>
              <a:spcBef>
                <a:spcPts val="0"/>
              </a:spcBef>
              <a:spcAft>
                <a:spcPts val="0"/>
              </a:spcAft>
              <a:buClr>
                <a:srgbClr val="000000"/>
              </a:buClr>
              <a:buSzPts val="1700"/>
              <a:buFont typeface="Arial"/>
              <a:buAutoNum type="arabicPeriod"/>
            </a:pPr>
            <a:r>
              <a:rPr b="0" i="0" lang="en" sz="1700" u="none" cap="none" strike="noStrike">
                <a:solidFill>
                  <a:srgbClr val="000000"/>
                </a:solidFill>
                <a:latin typeface="Arial"/>
                <a:ea typeface="Arial"/>
                <a:cs typeface="Arial"/>
                <a:sym typeface="Arial"/>
              </a:rPr>
              <a:t>To reduce the spatial size of the representation to reduce the amount of parameters and computation in the network.</a:t>
            </a:r>
            <a:endParaRPr b="0" i="0" sz="1700" u="none" cap="none" strike="noStrike">
              <a:solidFill>
                <a:srgbClr val="000000"/>
              </a:solidFill>
              <a:latin typeface="Arial"/>
              <a:ea typeface="Arial"/>
              <a:cs typeface="Arial"/>
              <a:sym typeface="Arial"/>
            </a:endParaRPr>
          </a:p>
          <a:p>
            <a:pPr indent="-336550" lvl="0" marL="457200" marR="0" rtl="0" algn="l">
              <a:lnSpc>
                <a:spcPct val="100000"/>
              </a:lnSpc>
              <a:spcBef>
                <a:spcPts val="0"/>
              </a:spcBef>
              <a:spcAft>
                <a:spcPts val="0"/>
              </a:spcAft>
              <a:buClr>
                <a:srgbClr val="000000"/>
              </a:buClr>
              <a:buSzPts val="1700"/>
              <a:buFont typeface="Arial"/>
              <a:buAutoNum type="arabicPeriod"/>
            </a:pPr>
            <a:r>
              <a:rPr b="0" i="0" lang="en" sz="1700" u="none" cap="none" strike="noStrike">
                <a:solidFill>
                  <a:schemeClr val="dk1"/>
                </a:solidFill>
                <a:latin typeface="Arial"/>
                <a:ea typeface="Arial"/>
                <a:cs typeface="Arial"/>
                <a:sym typeface="Arial"/>
              </a:rPr>
              <a:t>Average pooling or L2 pooling can also be used, but not popular like max pooling.</a:t>
            </a:r>
            <a:endParaRPr b="0" i="0" sz="17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57"/>
          <p:cNvSpPr txBox="1"/>
          <p:nvPr>
            <p:ph type="title"/>
          </p:nvPr>
        </p:nvSpPr>
        <p:spPr>
          <a:xfrm>
            <a:off x="311700" y="1554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Different layers of CNN architecture</a:t>
            </a:r>
            <a:endParaRPr/>
          </a:p>
        </p:txBody>
      </p:sp>
      <p:pic>
        <p:nvPicPr>
          <p:cNvPr id="691" name="Google Shape;691;p57"/>
          <p:cNvPicPr preferRelativeResize="0"/>
          <p:nvPr/>
        </p:nvPicPr>
        <p:blipFill rotWithShape="1">
          <a:blip r:embed="rId3">
            <a:alphaModFix/>
          </a:blip>
          <a:srcRect b="0" l="0" r="0" t="0"/>
          <a:stretch/>
        </p:blipFill>
        <p:spPr>
          <a:xfrm>
            <a:off x="152400" y="1109100"/>
            <a:ext cx="8839200" cy="2986312"/>
          </a:xfrm>
          <a:prstGeom prst="rect">
            <a:avLst/>
          </a:prstGeom>
          <a:noFill/>
          <a:ln>
            <a:noFill/>
          </a:ln>
        </p:spPr>
      </p:pic>
      <p:sp>
        <p:nvSpPr>
          <p:cNvPr id="692" name="Google Shape;692;p57"/>
          <p:cNvSpPr/>
          <p:nvPr/>
        </p:nvSpPr>
        <p:spPr>
          <a:xfrm>
            <a:off x="2345100" y="3385275"/>
            <a:ext cx="378300" cy="189000"/>
          </a:xfrm>
          <a:prstGeom prst="roundRect">
            <a:avLst>
              <a:gd fmla="val 16667" name="adj"/>
            </a:avLst>
          </a:prstGeom>
          <a:no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57"/>
          <p:cNvSpPr/>
          <p:nvPr/>
        </p:nvSpPr>
        <p:spPr>
          <a:xfrm>
            <a:off x="2464150" y="3574275"/>
            <a:ext cx="151200" cy="274200"/>
          </a:xfrm>
          <a:prstGeom prst="upArrow">
            <a:avLst>
              <a:gd fmla="val 50000" name="adj1"/>
              <a:gd fmla="val 50000" name="adj2"/>
            </a:avLst>
          </a:prstGeom>
          <a:solidFill>
            <a:srgbClr val="FF00FF"/>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58"/>
          <p:cNvSpPr txBox="1"/>
          <p:nvPr>
            <p:ph type="title"/>
          </p:nvPr>
        </p:nvSpPr>
        <p:spPr>
          <a:xfrm>
            <a:off x="159300" y="-732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Activation functions: Sigmoidal function </a:t>
            </a:r>
            <a:endParaRPr/>
          </a:p>
        </p:txBody>
      </p:sp>
      <p:pic>
        <p:nvPicPr>
          <p:cNvPr id="699" name="Google Shape;699;p58"/>
          <p:cNvPicPr preferRelativeResize="0"/>
          <p:nvPr/>
        </p:nvPicPr>
        <p:blipFill rotWithShape="1">
          <a:blip r:embed="rId3">
            <a:alphaModFix/>
          </a:blip>
          <a:srcRect b="0" l="0" r="0" t="0"/>
          <a:stretch/>
        </p:blipFill>
        <p:spPr>
          <a:xfrm>
            <a:off x="227300" y="499500"/>
            <a:ext cx="4226501" cy="2382900"/>
          </a:xfrm>
          <a:prstGeom prst="rect">
            <a:avLst/>
          </a:prstGeom>
          <a:noFill/>
          <a:ln>
            <a:noFill/>
          </a:ln>
        </p:spPr>
      </p:pic>
      <p:sp>
        <p:nvSpPr>
          <p:cNvPr id="700" name="Google Shape;700;p58"/>
          <p:cNvSpPr txBox="1"/>
          <p:nvPr/>
        </p:nvSpPr>
        <p:spPr>
          <a:xfrm>
            <a:off x="312050" y="3092125"/>
            <a:ext cx="8756400" cy="6354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1" lang="en" sz="1700" u="none" cap="none" strike="noStrike">
                <a:solidFill>
                  <a:schemeClr val="dk1"/>
                </a:solidFill>
                <a:latin typeface="Arial"/>
                <a:ea typeface="Arial"/>
                <a:cs typeface="Arial"/>
                <a:sym typeface="Arial"/>
              </a:rPr>
              <a:t>Sigmoids saturate and kill gradients</a:t>
            </a:r>
            <a:r>
              <a:rPr b="0" i="0" lang="en" sz="1700" u="none" cap="none" strike="noStrike">
                <a:solidFill>
                  <a:srgbClr val="666666"/>
                </a:solidFill>
                <a:latin typeface="Arial"/>
                <a:ea typeface="Arial"/>
                <a:cs typeface="Arial"/>
                <a:sym typeface="Arial"/>
              </a:rPr>
              <a:t> (when the neuron’s activation saturates at either tail of 0 or 1). </a:t>
            </a:r>
            <a:endParaRPr b="0" i="0" sz="1700" u="none" cap="none" strike="noStrike">
              <a:solidFill>
                <a:srgbClr val="666666"/>
              </a:solidFill>
              <a:latin typeface="Arial"/>
              <a:ea typeface="Arial"/>
              <a:cs typeface="Arial"/>
              <a:sym typeface="Arial"/>
            </a:endParaRPr>
          </a:p>
        </p:txBody>
      </p:sp>
      <p:pic>
        <p:nvPicPr>
          <p:cNvPr id="701" name="Google Shape;701;p58"/>
          <p:cNvPicPr preferRelativeResize="0"/>
          <p:nvPr/>
        </p:nvPicPr>
        <p:blipFill rotWithShape="1">
          <a:blip r:embed="rId4">
            <a:alphaModFix/>
          </a:blip>
          <a:srcRect b="0" l="0" r="0" t="0"/>
          <a:stretch/>
        </p:blipFill>
        <p:spPr>
          <a:xfrm>
            <a:off x="5249238" y="499500"/>
            <a:ext cx="2892425" cy="1331300"/>
          </a:xfrm>
          <a:prstGeom prst="rect">
            <a:avLst/>
          </a:prstGeom>
          <a:noFill/>
          <a:ln>
            <a:noFill/>
          </a:ln>
        </p:spPr>
      </p:pic>
      <p:sp>
        <p:nvSpPr>
          <p:cNvPr id="702" name="Google Shape;702;p58"/>
          <p:cNvSpPr txBox="1"/>
          <p:nvPr/>
        </p:nvSpPr>
        <p:spPr>
          <a:xfrm>
            <a:off x="4786450" y="3661325"/>
            <a:ext cx="5333400" cy="63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0000"/>
                </a:solidFill>
                <a:latin typeface="Arial"/>
                <a:ea typeface="Arial"/>
                <a:cs typeface="Arial"/>
                <a:sym typeface="Arial"/>
              </a:rPr>
              <a:t>0 ⇒ fails to update weights while back-prop.</a:t>
            </a:r>
            <a:endParaRPr b="1" i="0" sz="1400" u="none" cap="none" strike="noStrike">
              <a:solidFill>
                <a:srgbClr val="FF0000"/>
              </a:solidFill>
              <a:latin typeface="Arial"/>
              <a:ea typeface="Arial"/>
              <a:cs typeface="Arial"/>
              <a:sym typeface="Arial"/>
            </a:endParaRPr>
          </a:p>
        </p:txBody>
      </p:sp>
      <p:cxnSp>
        <p:nvCxnSpPr>
          <p:cNvPr id="703" name="Google Shape;703;p58"/>
          <p:cNvCxnSpPr/>
          <p:nvPr/>
        </p:nvCxnSpPr>
        <p:spPr>
          <a:xfrm flipH="1" rot="10800000">
            <a:off x="4606200" y="3985950"/>
            <a:ext cx="302700" cy="529500"/>
          </a:xfrm>
          <a:prstGeom prst="straightConnector1">
            <a:avLst/>
          </a:prstGeom>
          <a:noFill/>
          <a:ln cap="flat" cmpd="sng" w="19050">
            <a:solidFill>
              <a:srgbClr val="FF0000"/>
            </a:solidFill>
            <a:prstDash val="solid"/>
            <a:round/>
            <a:headEnd len="sm" w="sm" type="none"/>
            <a:tailEnd len="med" w="med" type="stealth"/>
          </a:ln>
        </p:spPr>
      </p:cxnSp>
      <p:pic>
        <p:nvPicPr>
          <p:cNvPr id="704" name="Google Shape;704;p58"/>
          <p:cNvPicPr preferRelativeResize="0"/>
          <p:nvPr/>
        </p:nvPicPr>
        <p:blipFill rotWithShape="1">
          <a:blip r:embed="rId5">
            <a:alphaModFix/>
          </a:blip>
          <a:srcRect b="0" l="0" r="0" t="0"/>
          <a:stretch/>
        </p:blipFill>
        <p:spPr>
          <a:xfrm>
            <a:off x="1747029" y="4073378"/>
            <a:ext cx="5571625" cy="484450"/>
          </a:xfrm>
          <a:prstGeom prst="rect">
            <a:avLst/>
          </a:prstGeom>
          <a:noFill/>
          <a:ln>
            <a:noFill/>
          </a:ln>
        </p:spPr>
      </p:pic>
      <p:pic>
        <p:nvPicPr>
          <p:cNvPr id="705" name="Google Shape;705;p58"/>
          <p:cNvPicPr preferRelativeResize="0"/>
          <p:nvPr/>
        </p:nvPicPr>
        <p:blipFill rotWithShape="1">
          <a:blip r:embed="rId6">
            <a:alphaModFix/>
          </a:blip>
          <a:srcRect b="0" l="0" r="0" t="0"/>
          <a:stretch/>
        </p:blipFill>
        <p:spPr>
          <a:xfrm>
            <a:off x="4354786" y="2270875"/>
            <a:ext cx="4716540" cy="402638"/>
          </a:xfrm>
          <a:prstGeom prst="rect">
            <a:avLst/>
          </a:prstGeom>
          <a:noFill/>
          <a:ln>
            <a:noFill/>
          </a:ln>
        </p:spPr>
      </p:pic>
      <p:pic>
        <p:nvPicPr>
          <p:cNvPr id="706" name="Google Shape;706;p58"/>
          <p:cNvPicPr preferRelativeResize="0"/>
          <p:nvPr/>
        </p:nvPicPr>
        <p:blipFill rotWithShape="1">
          <a:blip r:embed="rId7">
            <a:alphaModFix/>
          </a:blip>
          <a:srcRect b="0" l="0" r="0" t="0"/>
          <a:stretch/>
        </p:blipFill>
        <p:spPr>
          <a:xfrm>
            <a:off x="5674424" y="1830801"/>
            <a:ext cx="2244707" cy="3811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59"/>
          <p:cNvSpPr txBox="1"/>
          <p:nvPr>
            <p:ph type="title"/>
          </p:nvPr>
        </p:nvSpPr>
        <p:spPr>
          <a:xfrm>
            <a:off x="159300" y="-73200"/>
            <a:ext cx="914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Activation functions: Rectified Linear Unit </a:t>
            </a:r>
            <a:r>
              <a:rPr lang="en">
                <a:solidFill>
                  <a:srgbClr val="666666"/>
                </a:solidFill>
              </a:rPr>
              <a:t>(very popular)</a:t>
            </a:r>
            <a:r>
              <a:rPr lang="en"/>
              <a:t>.</a:t>
            </a:r>
            <a:endParaRPr/>
          </a:p>
        </p:txBody>
      </p:sp>
      <p:sp>
        <p:nvSpPr>
          <p:cNvPr id="712" name="Google Shape;712;p59"/>
          <p:cNvSpPr txBox="1"/>
          <p:nvPr/>
        </p:nvSpPr>
        <p:spPr>
          <a:xfrm>
            <a:off x="312050" y="3092125"/>
            <a:ext cx="8756400" cy="6354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Advantage 1:</a:t>
            </a:r>
            <a:r>
              <a:rPr b="1" i="0" lang="en" sz="1700" u="none" cap="none" strike="noStrike">
                <a:solidFill>
                  <a:srgbClr val="0000FF"/>
                </a:solidFill>
                <a:latin typeface="Arial"/>
                <a:ea typeface="Arial"/>
                <a:cs typeface="Arial"/>
                <a:sym typeface="Arial"/>
              </a:rPr>
              <a:t> Eliminate </a:t>
            </a:r>
            <a:r>
              <a:rPr b="0" i="1" lang="en" sz="1700" u="none" cap="none" strike="noStrike">
                <a:solidFill>
                  <a:schemeClr val="dk1"/>
                </a:solidFill>
                <a:latin typeface="Arial"/>
                <a:ea typeface="Arial"/>
                <a:cs typeface="Arial"/>
                <a:sym typeface="Arial"/>
              </a:rPr>
              <a:t>saturation and killing of gradients for positive inputs</a:t>
            </a:r>
            <a:r>
              <a:rPr b="0" i="0" lang="en" sz="1700" u="none" cap="none" strike="noStrike">
                <a:solidFill>
                  <a:srgbClr val="666666"/>
                </a:solidFill>
                <a:latin typeface="Arial"/>
                <a:ea typeface="Arial"/>
                <a:cs typeface="Arial"/>
                <a:sym typeface="Arial"/>
              </a:rPr>
              <a:t>.</a:t>
            </a:r>
            <a:endParaRPr b="0" i="0" sz="1700" u="none" cap="none" strike="noStrike">
              <a:solidFill>
                <a:srgbClr val="666666"/>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700"/>
              <a:buFont typeface="Arial"/>
              <a:buNone/>
            </a:pPr>
            <a:r>
              <a:t/>
            </a:r>
            <a:endParaRPr b="0" i="0" sz="1700" u="none" cap="none" strike="noStrike">
              <a:solidFill>
                <a:srgbClr val="666666"/>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Advantage 2:</a:t>
            </a:r>
            <a:r>
              <a:rPr b="0" i="0" lang="en" sz="1700" u="none" cap="none" strike="noStrike">
                <a:solidFill>
                  <a:srgbClr val="000000"/>
                </a:solidFill>
                <a:latin typeface="Arial"/>
                <a:ea typeface="Arial"/>
                <a:cs typeface="Arial"/>
                <a:sym typeface="Arial"/>
              </a:rPr>
              <a:t> Greatly </a:t>
            </a:r>
            <a:r>
              <a:rPr b="1" i="0" lang="en" sz="1700" u="none" cap="none" strike="noStrike">
                <a:solidFill>
                  <a:srgbClr val="0000FF"/>
                </a:solidFill>
                <a:latin typeface="Arial"/>
                <a:ea typeface="Arial"/>
                <a:cs typeface="Arial"/>
                <a:sym typeface="Arial"/>
              </a:rPr>
              <a:t>accelerate</a:t>
            </a:r>
            <a:r>
              <a:rPr b="0" i="0" lang="en" sz="1700" u="none" cap="none" strike="noStrike">
                <a:solidFill>
                  <a:srgbClr val="000000"/>
                </a:solidFill>
                <a:latin typeface="Arial"/>
                <a:ea typeface="Arial"/>
                <a:cs typeface="Arial"/>
                <a:sym typeface="Arial"/>
              </a:rPr>
              <a:t> convergence of SGD. (</a:t>
            </a:r>
            <a:r>
              <a:rPr b="0" i="1" lang="en" sz="1700" u="none" cap="none" strike="noStrike">
                <a:solidFill>
                  <a:srgbClr val="000000"/>
                </a:solidFill>
                <a:latin typeface="Arial"/>
                <a:ea typeface="Arial"/>
                <a:cs typeface="Arial"/>
                <a:sym typeface="Arial"/>
              </a:rPr>
              <a:t>Krizhevsky et al.</a:t>
            </a:r>
            <a:r>
              <a:rPr b="0" i="0" lang="en" sz="1700" u="none" cap="none" strike="noStrike">
                <a:solidFill>
                  <a:srgbClr val="000000"/>
                </a:solidFill>
                <a:latin typeface="Arial"/>
                <a:ea typeface="Arial"/>
                <a:cs typeface="Arial"/>
                <a:sym typeface="Arial"/>
              </a:rPr>
              <a:t> argued that this is due to its linear, non-saturating form.)</a:t>
            </a:r>
            <a:endParaRPr b="0" i="0" sz="17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Advantage 3:</a:t>
            </a:r>
            <a:r>
              <a:rPr b="0" i="0" lang="en" sz="1700" u="none" cap="none" strike="noStrike">
                <a:solidFill>
                  <a:srgbClr val="000000"/>
                </a:solidFill>
                <a:latin typeface="Arial"/>
                <a:ea typeface="Arial"/>
                <a:cs typeface="Arial"/>
                <a:sym typeface="Arial"/>
              </a:rPr>
              <a:t> tanh/sigmoid neurons involve expensive operations (exponentials, etc.), whereas ReLU can be implemented by </a:t>
            </a:r>
            <a:r>
              <a:rPr b="1" i="0" lang="en" sz="1700" u="none" cap="none" strike="noStrike">
                <a:solidFill>
                  <a:srgbClr val="0000FF"/>
                </a:solidFill>
                <a:latin typeface="Arial"/>
                <a:ea typeface="Arial"/>
                <a:cs typeface="Arial"/>
                <a:sym typeface="Arial"/>
              </a:rPr>
              <a:t>simply thresholding</a:t>
            </a:r>
            <a:r>
              <a:rPr b="0" i="0" lang="en" sz="1700" u="none" cap="none" strike="noStrike">
                <a:solidFill>
                  <a:srgbClr val="000000"/>
                </a:solidFill>
                <a:latin typeface="Arial"/>
                <a:ea typeface="Arial"/>
                <a:cs typeface="Arial"/>
                <a:sym typeface="Arial"/>
              </a:rPr>
              <a:t> activations at zero. </a:t>
            </a:r>
            <a:endParaRPr b="0"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666666"/>
              </a:solidFill>
              <a:latin typeface="Arial"/>
              <a:ea typeface="Arial"/>
              <a:cs typeface="Arial"/>
              <a:sym typeface="Arial"/>
            </a:endParaRPr>
          </a:p>
        </p:txBody>
      </p:sp>
      <p:pic>
        <p:nvPicPr>
          <p:cNvPr id="713" name="Google Shape;713;p59"/>
          <p:cNvPicPr preferRelativeResize="0"/>
          <p:nvPr/>
        </p:nvPicPr>
        <p:blipFill rotWithShape="1">
          <a:blip r:embed="rId3">
            <a:alphaModFix/>
          </a:blip>
          <a:srcRect b="0" l="0" r="0" t="0"/>
          <a:stretch/>
        </p:blipFill>
        <p:spPr>
          <a:xfrm>
            <a:off x="739225" y="747025"/>
            <a:ext cx="3081575" cy="2080800"/>
          </a:xfrm>
          <a:prstGeom prst="rect">
            <a:avLst/>
          </a:prstGeom>
          <a:noFill/>
          <a:ln>
            <a:noFill/>
          </a:ln>
        </p:spPr>
      </p:pic>
      <p:pic>
        <p:nvPicPr>
          <p:cNvPr id="714" name="Google Shape;714;p59"/>
          <p:cNvPicPr preferRelativeResize="0"/>
          <p:nvPr/>
        </p:nvPicPr>
        <p:blipFill rotWithShape="1">
          <a:blip r:embed="rId4">
            <a:alphaModFix/>
          </a:blip>
          <a:srcRect b="0" l="0" r="0" t="0"/>
          <a:stretch/>
        </p:blipFill>
        <p:spPr>
          <a:xfrm>
            <a:off x="4873100" y="567313"/>
            <a:ext cx="2870056" cy="2287825"/>
          </a:xfrm>
          <a:prstGeom prst="rect">
            <a:avLst/>
          </a:prstGeom>
          <a:noFill/>
          <a:ln>
            <a:noFill/>
          </a:ln>
        </p:spPr>
      </p:pic>
      <p:sp>
        <p:nvSpPr>
          <p:cNvPr id="715" name="Google Shape;715;p59"/>
          <p:cNvSpPr txBox="1"/>
          <p:nvPr/>
        </p:nvSpPr>
        <p:spPr>
          <a:xfrm>
            <a:off x="6761050" y="1478113"/>
            <a:ext cx="5446800" cy="63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tanh</a:t>
            </a:r>
            <a:endParaRPr b="0" i="0" sz="1400" u="none" cap="none" strike="noStrike">
              <a:solidFill>
                <a:srgbClr val="000000"/>
              </a:solidFill>
              <a:latin typeface="Arial"/>
              <a:ea typeface="Arial"/>
              <a:cs typeface="Arial"/>
              <a:sym typeface="Arial"/>
            </a:endParaRPr>
          </a:p>
        </p:txBody>
      </p:sp>
      <p:sp>
        <p:nvSpPr>
          <p:cNvPr id="716" name="Google Shape;716;p59"/>
          <p:cNvSpPr txBox="1"/>
          <p:nvPr/>
        </p:nvSpPr>
        <p:spPr>
          <a:xfrm>
            <a:off x="5334300" y="1839638"/>
            <a:ext cx="5446800" cy="63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ReLU</a:t>
            </a:r>
            <a:endParaRPr b="0" i="0" sz="1400" u="none" cap="none" strike="noStrike">
              <a:solidFill>
                <a:srgbClr val="000000"/>
              </a:solidFill>
              <a:latin typeface="Arial"/>
              <a:ea typeface="Arial"/>
              <a:cs typeface="Arial"/>
              <a:sym typeface="Arial"/>
            </a:endParaRPr>
          </a:p>
        </p:txBody>
      </p:sp>
      <p:sp>
        <p:nvSpPr>
          <p:cNvPr id="717" name="Google Shape;717;p59"/>
          <p:cNvSpPr txBox="1"/>
          <p:nvPr/>
        </p:nvSpPr>
        <p:spPr>
          <a:xfrm>
            <a:off x="5626450" y="671100"/>
            <a:ext cx="2289600" cy="635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FF"/>
                </a:solidFill>
                <a:latin typeface="Arial"/>
                <a:ea typeface="Arial"/>
                <a:cs typeface="Arial"/>
                <a:sym typeface="Arial"/>
              </a:rPr>
              <a:t>6X improvement in convergence</a:t>
            </a:r>
            <a:endParaRPr b="0" i="0" sz="1400" u="none" cap="none" strike="noStrike">
              <a:solidFill>
                <a:srgbClr val="0000FF"/>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229" name="Google Shape;229;p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230" name="Google Shape;230;p6"/>
          <p:cNvPicPr preferRelativeResize="0"/>
          <p:nvPr/>
        </p:nvPicPr>
        <p:blipFill rotWithShape="1">
          <a:blip r:embed="rId3">
            <a:alphaModFix/>
          </a:blip>
          <a:srcRect b="0" l="0" r="0" t="0"/>
          <a:stretch/>
        </p:blipFill>
        <p:spPr>
          <a:xfrm>
            <a:off x="1140661" y="0"/>
            <a:ext cx="6862677" cy="514349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60"/>
          <p:cNvSpPr txBox="1"/>
          <p:nvPr>
            <p:ph type="title"/>
          </p:nvPr>
        </p:nvSpPr>
        <p:spPr>
          <a:xfrm>
            <a:off x="311700" y="1554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Different layers of CNN architecture</a:t>
            </a:r>
            <a:endParaRPr/>
          </a:p>
        </p:txBody>
      </p:sp>
      <p:pic>
        <p:nvPicPr>
          <p:cNvPr id="723" name="Google Shape;723;p60"/>
          <p:cNvPicPr preferRelativeResize="0"/>
          <p:nvPr/>
        </p:nvPicPr>
        <p:blipFill rotWithShape="1">
          <a:blip r:embed="rId3">
            <a:alphaModFix/>
          </a:blip>
          <a:srcRect b="0" l="0" r="0" t="0"/>
          <a:stretch/>
        </p:blipFill>
        <p:spPr>
          <a:xfrm>
            <a:off x="152400" y="1109100"/>
            <a:ext cx="8839200" cy="2986312"/>
          </a:xfrm>
          <a:prstGeom prst="rect">
            <a:avLst/>
          </a:prstGeom>
          <a:noFill/>
          <a:ln>
            <a:noFill/>
          </a:ln>
        </p:spPr>
      </p:pic>
      <p:sp>
        <p:nvSpPr>
          <p:cNvPr id="724" name="Google Shape;724;p60"/>
          <p:cNvSpPr/>
          <p:nvPr/>
        </p:nvSpPr>
        <p:spPr>
          <a:xfrm>
            <a:off x="6638150" y="3337975"/>
            <a:ext cx="2097300" cy="321600"/>
          </a:xfrm>
          <a:prstGeom prst="roundRect">
            <a:avLst>
              <a:gd fmla="val 16667" name="adj"/>
            </a:avLst>
          </a:prstGeom>
          <a:no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60"/>
          <p:cNvSpPr/>
          <p:nvPr/>
        </p:nvSpPr>
        <p:spPr>
          <a:xfrm>
            <a:off x="7683900" y="3706675"/>
            <a:ext cx="151200" cy="274200"/>
          </a:xfrm>
          <a:prstGeom prst="upArrow">
            <a:avLst>
              <a:gd fmla="val 50000" name="adj1"/>
              <a:gd fmla="val 50000" name="adj2"/>
            </a:avLst>
          </a:prstGeom>
          <a:solidFill>
            <a:srgbClr val="FF00FF"/>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61"/>
          <p:cNvSpPr txBox="1"/>
          <p:nvPr/>
        </p:nvSpPr>
        <p:spPr>
          <a:xfrm>
            <a:off x="3697200" y="1994200"/>
            <a:ext cx="5446800" cy="63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rgbClr val="666666"/>
                </a:solidFill>
                <a:latin typeface="Arial"/>
                <a:ea typeface="Arial"/>
                <a:cs typeface="Arial"/>
                <a:sym typeface="Arial"/>
              </a:rPr>
              <a:t>FC layer</a:t>
            </a:r>
            <a:endParaRPr b="1" i="0" sz="1900" u="none" cap="none" strike="noStrike">
              <a:solidFill>
                <a:srgbClr val="666666"/>
              </a:solidFill>
              <a:latin typeface="Arial"/>
              <a:ea typeface="Arial"/>
              <a:cs typeface="Arial"/>
              <a:sym typeface="Arial"/>
            </a:endParaRPr>
          </a:p>
        </p:txBody>
      </p:sp>
      <p:sp>
        <p:nvSpPr>
          <p:cNvPr id="731" name="Google Shape;731;p61"/>
          <p:cNvSpPr txBox="1"/>
          <p:nvPr>
            <p:ph type="title"/>
          </p:nvPr>
        </p:nvSpPr>
        <p:spPr>
          <a:xfrm>
            <a:off x="224625" y="679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Flattening, fully connected (FC) layer and softmax </a:t>
            </a:r>
            <a:endParaRPr/>
          </a:p>
        </p:txBody>
      </p:sp>
      <p:sp>
        <p:nvSpPr>
          <p:cNvPr id="732" name="Google Shape;732;p61"/>
          <p:cNvSpPr/>
          <p:nvPr/>
        </p:nvSpPr>
        <p:spPr>
          <a:xfrm>
            <a:off x="-1709175" y="1488793"/>
            <a:ext cx="1933800" cy="308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61"/>
          <p:cNvSpPr/>
          <p:nvPr/>
        </p:nvSpPr>
        <p:spPr>
          <a:xfrm>
            <a:off x="7259348" y="884200"/>
            <a:ext cx="1818600" cy="308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61"/>
          <p:cNvSpPr txBox="1"/>
          <p:nvPr/>
        </p:nvSpPr>
        <p:spPr>
          <a:xfrm>
            <a:off x="1635900" y="5427775"/>
            <a:ext cx="5446800" cy="63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5" name="Google Shape;735;p61"/>
          <p:cNvPicPr preferRelativeResize="0"/>
          <p:nvPr/>
        </p:nvPicPr>
        <p:blipFill rotWithShape="1">
          <a:blip r:embed="rId3">
            <a:alphaModFix/>
          </a:blip>
          <a:srcRect b="0" l="0" r="0" t="0"/>
          <a:stretch/>
        </p:blipFill>
        <p:spPr>
          <a:xfrm>
            <a:off x="295705" y="678454"/>
            <a:ext cx="2781198" cy="3108121"/>
          </a:xfrm>
          <a:prstGeom prst="rect">
            <a:avLst/>
          </a:prstGeom>
          <a:noFill/>
          <a:ln>
            <a:noFill/>
          </a:ln>
        </p:spPr>
      </p:pic>
      <p:sp>
        <p:nvSpPr>
          <p:cNvPr id="736" name="Google Shape;736;p61"/>
          <p:cNvSpPr/>
          <p:nvPr/>
        </p:nvSpPr>
        <p:spPr>
          <a:xfrm>
            <a:off x="2990694" y="1339976"/>
            <a:ext cx="237600" cy="231900"/>
          </a:xfrm>
          <a:prstGeom prst="ellipse">
            <a:avLst/>
          </a:prstGeom>
          <a:solidFill>
            <a:schemeClr val="lt2"/>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61"/>
          <p:cNvSpPr/>
          <p:nvPr/>
        </p:nvSpPr>
        <p:spPr>
          <a:xfrm>
            <a:off x="2990694" y="1737662"/>
            <a:ext cx="237600" cy="231900"/>
          </a:xfrm>
          <a:prstGeom prst="ellipse">
            <a:avLst/>
          </a:prstGeom>
          <a:solidFill>
            <a:schemeClr val="lt2"/>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61"/>
          <p:cNvSpPr/>
          <p:nvPr/>
        </p:nvSpPr>
        <p:spPr>
          <a:xfrm>
            <a:off x="2990694" y="2135347"/>
            <a:ext cx="237600" cy="231900"/>
          </a:xfrm>
          <a:prstGeom prst="ellipse">
            <a:avLst/>
          </a:prstGeom>
          <a:solidFill>
            <a:schemeClr val="lt2"/>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61"/>
          <p:cNvSpPr/>
          <p:nvPr/>
        </p:nvSpPr>
        <p:spPr>
          <a:xfrm>
            <a:off x="2990694" y="2533033"/>
            <a:ext cx="237600" cy="231900"/>
          </a:xfrm>
          <a:prstGeom prst="ellipse">
            <a:avLst/>
          </a:prstGeom>
          <a:solidFill>
            <a:schemeClr val="lt2"/>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61"/>
          <p:cNvSpPr/>
          <p:nvPr/>
        </p:nvSpPr>
        <p:spPr>
          <a:xfrm>
            <a:off x="2990694" y="2888268"/>
            <a:ext cx="237600" cy="231900"/>
          </a:xfrm>
          <a:prstGeom prst="ellipse">
            <a:avLst/>
          </a:prstGeom>
          <a:solidFill>
            <a:schemeClr val="lt2"/>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61"/>
          <p:cNvSpPr txBox="1"/>
          <p:nvPr/>
        </p:nvSpPr>
        <p:spPr>
          <a:xfrm>
            <a:off x="2525400" y="572813"/>
            <a:ext cx="1248000" cy="635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Class probabilities </a:t>
            </a:r>
            <a:endParaRPr b="0" i="0" sz="1400" u="none" cap="none" strike="noStrike">
              <a:solidFill>
                <a:srgbClr val="000000"/>
              </a:solidFill>
              <a:latin typeface="Arial"/>
              <a:ea typeface="Arial"/>
              <a:cs typeface="Arial"/>
              <a:sym typeface="Arial"/>
            </a:endParaRPr>
          </a:p>
        </p:txBody>
      </p:sp>
      <p:sp>
        <p:nvSpPr>
          <p:cNvPr id="742" name="Google Shape;742;p61"/>
          <p:cNvSpPr txBox="1"/>
          <p:nvPr/>
        </p:nvSpPr>
        <p:spPr>
          <a:xfrm>
            <a:off x="947850" y="3328388"/>
            <a:ext cx="5446800" cy="63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Fully connected</a:t>
            </a:r>
            <a:endParaRPr b="1" i="0" sz="1400" u="none" cap="none" strike="noStrike">
              <a:solidFill>
                <a:srgbClr val="000000"/>
              </a:solidFill>
              <a:latin typeface="Arial"/>
              <a:ea typeface="Arial"/>
              <a:cs typeface="Arial"/>
              <a:sym typeface="Arial"/>
            </a:endParaRPr>
          </a:p>
        </p:txBody>
      </p:sp>
      <p:sp>
        <p:nvSpPr>
          <p:cNvPr id="743" name="Google Shape;743;p61"/>
          <p:cNvSpPr txBox="1"/>
          <p:nvPr/>
        </p:nvSpPr>
        <p:spPr>
          <a:xfrm>
            <a:off x="2348600" y="3105925"/>
            <a:ext cx="5446800" cy="63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Softmax</a:t>
            </a:r>
            <a:endParaRPr b="1" i="0" sz="1400" u="none" cap="none" strike="noStrike">
              <a:solidFill>
                <a:srgbClr val="000000"/>
              </a:solidFill>
              <a:latin typeface="Arial"/>
              <a:ea typeface="Arial"/>
              <a:cs typeface="Arial"/>
              <a:sym typeface="Arial"/>
            </a:endParaRPr>
          </a:p>
        </p:txBody>
      </p:sp>
      <p:sp>
        <p:nvSpPr>
          <p:cNvPr id="744" name="Google Shape;744;p61"/>
          <p:cNvSpPr txBox="1"/>
          <p:nvPr/>
        </p:nvSpPr>
        <p:spPr>
          <a:xfrm>
            <a:off x="3697200" y="2352600"/>
            <a:ext cx="5976300" cy="635400"/>
          </a:xfrm>
          <a:prstGeom prst="rect">
            <a:avLst/>
          </a:prstGeom>
          <a:noFill/>
          <a:ln>
            <a:noFill/>
          </a:ln>
        </p:spPr>
        <p:txBody>
          <a:bodyPr anchorCtr="0" anchor="t" bIns="91425" lIns="91425" spcFirstLastPara="1" rIns="91425" wrap="square" tIns="91425">
            <a:noAutofit/>
          </a:bodyPr>
          <a:lstStyle/>
          <a:p>
            <a:pPr indent="-336550" lvl="0" marL="457200" marR="0" rtl="0" algn="l">
              <a:lnSpc>
                <a:spcPct val="100000"/>
              </a:lnSpc>
              <a:spcBef>
                <a:spcPts val="0"/>
              </a:spcBef>
              <a:spcAft>
                <a:spcPts val="0"/>
              </a:spcAft>
              <a:buClr>
                <a:srgbClr val="000000"/>
              </a:buClr>
              <a:buSzPts val="1700"/>
              <a:buFont typeface="Arial"/>
              <a:buAutoNum type="arabicPeriod"/>
            </a:pPr>
            <a:r>
              <a:rPr b="0" i="0" lang="en" sz="1700" u="none" cap="none" strike="noStrike">
                <a:solidFill>
                  <a:srgbClr val="000000"/>
                </a:solidFill>
                <a:latin typeface="Arial"/>
                <a:ea typeface="Arial"/>
                <a:cs typeface="Arial"/>
                <a:sym typeface="Arial"/>
              </a:rPr>
              <a:t>Multilayer perceptron.</a:t>
            </a:r>
            <a:endParaRPr b="0" i="0" sz="1700" u="none" cap="none" strike="noStrike">
              <a:solidFill>
                <a:srgbClr val="000000"/>
              </a:solidFill>
              <a:latin typeface="Arial"/>
              <a:ea typeface="Arial"/>
              <a:cs typeface="Arial"/>
              <a:sym typeface="Arial"/>
            </a:endParaRPr>
          </a:p>
          <a:p>
            <a:pPr indent="-336550" lvl="0" marL="457200" marR="0" rtl="0" algn="l">
              <a:lnSpc>
                <a:spcPct val="100000"/>
              </a:lnSpc>
              <a:spcBef>
                <a:spcPts val="0"/>
              </a:spcBef>
              <a:spcAft>
                <a:spcPts val="0"/>
              </a:spcAft>
              <a:buClr>
                <a:srgbClr val="000000"/>
              </a:buClr>
              <a:buSzPts val="1700"/>
              <a:buFont typeface="Arial"/>
              <a:buAutoNum type="arabicPeriod"/>
            </a:pPr>
            <a:r>
              <a:rPr b="0" i="0" lang="en" sz="1700" u="none" cap="none" strike="noStrike">
                <a:solidFill>
                  <a:srgbClr val="000000"/>
                </a:solidFill>
                <a:latin typeface="Arial"/>
                <a:ea typeface="Arial"/>
                <a:cs typeface="Arial"/>
                <a:sym typeface="Arial"/>
              </a:rPr>
              <a:t>Generally used in final layers to classify the object.</a:t>
            </a:r>
            <a:endParaRPr b="0" i="0" sz="1700" u="none" cap="none" strike="noStrike">
              <a:solidFill>
                <a:srgbClr val="000000"/>
              </a:solidFill>
              <a:latin typeface="Arial"/>
              <a:ea typeface="Arial"/>
              <a:cs typeface="Arial"/>
              <a:sym typeface="Arial"/>
            </a:endParaRPr>
          </a:p>
          <a:p>
            <a:pPr indent="-336550" lvl="0" marL="457200" marR="0" rtl="0" algn="l">
              <a:lnSpc>
                <a:spcPct val="100000"/>
              </a:lnSpc>
              <a:spcBef>
                <a:spcPts val="0"/>
              </a:spcBef>
              <a:spcAft>
                <a:spcPts val="0"/>
              </a:spcAft>
              <a:buClr>
                <a:srgbClr val="000000"/>
              </a:buClr>
              <a:buSzPts val="1700"/>
              <a:buFont typeface="Arial"/>
              <a:buAutoNum type="arabicPeriod"/>
            </a:pPr>
            <a:r>
              <a:rPr b="0" i="0" lang="en" sz="1700" u="none" cap="none" strike="noStrike">
                <a:solidFill>
                  <a:srgbClr val="000000"/>
                </a:solidFill>
                <a:latin typeface="Arial"/>
                <a:ea typeface="Arial"/>
                <a:cs typeface="Arial"/>
                <a:sym typeface="Arial"/>
              </a:rPr>
              <a:t>Role of a classifier.</a:t>
            </a:r>
            <a:endParaRPr b="0" i="0" sz="1700" u="none" cap="none" strike="noStrike">
              <a:solidFill>
                <a:srgbClr val="000000"/>
              </a:solidFill>
              <a:latin typeface="Arial"/>
              <a:ea typeface="Arial"/>
              <a:cs typeface="Arial"/>
              <a:sym typeface="Arial"/>
            </a:endParaRPr>
          </a:p>
        </p:txBody>
      </p:sp>
      <p:sp>
        <p:nvSpPr>
          <p:cNvPr id="745" name="Google Shape;745;p61"/>
          <p:cNvSpPr txBox="1"/>
          <p:nvPr/>
        </p:nvSpPr>
        <p:spPr>
          <a:xfrm>
            <a:off x="3697200" y="3442000"/>
            <a:ext cx="5446800" cy="63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rgbClr val="666666"/>
                </a:solidFill>
                <a:latin typeface="Arial"/>
                <a:ea typeface="Arial"/>
                <a:cs typeface="Arial"/>
                <a:sym typeface="Arial"/>
              </a:rPr>
              <a:t>Softmax layer</a:t>
            </a:r>
            <a:endParaRPr b="1" i="0" sz="1900" u="none" cap="none" strike="noStrike">
              <a:solidFill>
                <a:srgbClr val="666666"/>
              </a:solidFill>
              <a:latin typeface="Arial"/>
              <a:ea typeface="Arial"/>
              <a:cs typeface="Arial"/>
              <a:sym typeface="Arial"/>
            </a:endParaRPr>
          </a:p>
        </p:txBody>
      </p:sp>
      <p:sp>
        <p:nvSpPr>
          <p:cNvPr id="746" name="Google Shape;746;p61"/>
          <p:cNvSpPr txBox="1"/>
          <p:nvPr/>
        </p:nvSpPr>
        <p:spPr>
          <a:xfrm>
            <a:off x="3697200" y="3800400"/>
            <a:ext cx="5976300" cy="635400"/>
          </a:xfrm>
          <a:prstGeom prst="rect">
            <a:avLst/>
          </a:prstGeom>
          <a:noFill/>
          <a:ln>
            <a:noFill/>
          </a:ln>
        </p:spPr>
        <p:txBody>
          <a:bodyPr anchorCtr="0" anchor="t" bIns="91425" lIns="91425" spcFirstLastPara="1" rIns="91425" wrap="square" tIns="91425">
            <a:noAutofit/>
          </a:bodyPr>
          <a:lstStyle/>
          <a:p>
            <a:pPr indent="-336550" lvl="0" marL="457200" marR="0" rtl="0" algn="l">
              <a:lnSpc>
                <a:spcPct val="100000"/>
              </a:lnSpc>
              <a:spcBef>
                <a:spcPts val="0"/>
              </a:spcBef>
              <a:spcAft>
                <a:spcPts val="0"/>
              </a:spcAft>
              <a:buClr>
                <a:srgbClr val="000000"/>
              </a:buClr>
              <a:buSzPts val="1700"/>
              <a:buFont typeface="Arial"/>
              <a:buAutoNum type="arabicPeriod"/>
            </a:pPr>
            <a:r>
              <a:rPr b="0" i="0" lang="en" sz="1700" u="none" cap="none" strike="noStrike">
                <a:solidFill>
                  <a:srgbClr val="000000"/>
                </a:solidFill>
                <a:latin typeface="Arial"/>
                <a:ea typeface="Arial"/>
                <a:cs typeface="Arial"/>
                <a:sym typeface="Arial"/>
              </a:rPr>
              <a:t>Normalize output as discrete class probabilities.</a:t>
            </a:r>
            <a:endParaRPr b="0" i="0" sz="1700" u="none" cap="none" strike="noStrike">
              <a:solidFill>
                <a:srgbClr val="000000"/>
              </a:solidFill>
              <a:latin typeface="Arial"/>
              <a:ea typeface="Arial"/>
              <a:cs typeface="Arial"/>
              <a:sym typeface="Arial"/>
            </a:endParaRPr>
          </a:p>
        </p:txBody>
      </p:sp>
      <p:pic>
        <p:nvPicPr>
          <p:cNvPr id="747" name="Google Shape;747;p61"/>
          <p:cNvPicPr preferRelativeResize="0"/>
          <p:nvPr/>
        </p:nvPicPr>
        <p:blipFill rotWithShape="1">
          <a:blip r:embed="rId4">
            <a:alphaModFix/>
          </a:blip>
          <a:srcRect b="0" l="0" r="0" t="0"/>
          <a:stretch/>
        </p:blipFill>
        <p:spPr>
          <a:xfrm>
            <a:off x="5201400" y="4226600"/>
            <a:ext cx="1890075" cy="838850"/>
          </a:xfrm>
          <a:prstGeom prst="rect">
            <a:avLst/>
          </a:prstGeom>
          <a:noFill/>
          <a:ln>
            <a:noFill/>
          </a:ln>
        </p:spPr>
      </p:pic>
      <p:pic>
        <p:nvPicPr>
          <p:cNvPr id="748" name="Google Shape;748;p61"/>
          <p:cNvPicPr preferRelativeResize="0"/>
          <p:nvPr/>
        </p:nvPicPr>
        <p:blipFill rotWithShape="1">
          <a:blip r:embed="rId5">
            <a:alphaModFix/>
          </a:blip>
          <a:srcRect b="0" l="0" r="0" t="0"/>
          <a:stretch/>
        </p:blipFill>
        <p:spPr>
          <a:xfrm>
            <a:off x="2317300" y="1119575"/>
            <a:ext cx="295275" cy="180975"/>
          </a:xfrm>
          <a:prstGeom prst="rect">
            <a:avLst/>
          </a:prstGeom>
          <a:noFill/>
          <a:ln>
            <a:noFill/>
          </a:ln>
        </p:spPr>
      </p:pic>
      <p:pic>
        <p:nvPicPr>
          <p:cNvPr id="749" name="Google Shape;749;p61"/>
          <p:cNvPicPr preferRelativeResize="0"/>
          <p:nvPr/>
        </p:nvPicPr>
        <p:blipFill rotWithShape="1">
          <a:blip r:embed="rId6">
            <a:alphaModFix/>
          </a:blip>
          <a:srcRect b="0" l="0" r="0" t="0"/>
          <a:stretch/>
        </p:blipFill>
        <p:spPr>
          <a:xfrm>
            <a:off x="2985675" y="1139500"/>
            <a:ext cx="247650" cy="180975"/>
          </a:xfrm>
          <a:prstGeom prst="rect">
            <a:avLst/>
          </a:prstGeom>
          <a:noFill/>
          <a:ln>
            <a:noFill/>
          </a:ln>
        </p:spPr>
      </p:pic>
      <p:sp>
        <p:nvSpPr>
          <p:cNvPr id="750" name="Google Shape;750;p61"/>
          <p:cNvSpPr txBox="1"/>
          <p:nvPr/>
        </p:nvSpPr>
        <p:spPr>
          <a:xfrm>
            <a:off x="3697200" y="775000"/>
            <a:ext cx="5446800" cy="63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rgbClr val="666666"/>
                </a:solidFill>
                <a:latin typeface="Arial"/>
                <a:ea typeface="Arial"/>
                <a:cs typeface="Arial"/>
                <a:sym typeface="Arial"/>
              </a:rPr>
              <a:t>Flattening</a:t>
            </a:r>
            <a:endParaRPr b="1" i="0" sz="1900" u="none" cap="none" strike="noStrike">
              <a:solidFill>
                <a:srgbClr val="666666"/>
              </a:solidFill>
              <a:latin typeface="Arial"/>
              <a:ea typeface="Arial"/>
              <a:cs typeface="Arial"/>
              <a:sym typeface="Arial"/>
            </a:endParaRPr>
          </a:p>
        </p:txBody>
      </p:sp>
      <p:sp>
        <p:nvSpPr>
          <p:cNvPr id="751" name="Google Shape;751;p61"/>
          <p:cNvSpPr txBox="1"/>
          <p:nvPr/>
        </p:nvSpPr>
        <p:spPr>
          <a:xfrm>
            <a:off x="3697200" y="1133400"/>
            <a:ext cx="5607600" cy="635400"/>
          </a:xfrm>
          <a:prstGeom prst="rect">
            <a:avLst/>
          </a:prstGeom>
          <a:noFill/>
          <a:ln>
            <a:noFill/>
          </a:ln>
        </p:spPr>
        <p:txBody>
          <a:bodyPr anchorCtr="0" anchor="t" bIns="91425" lIns="91425" spcFirstLastPara="1" rIns="91425" wrap="square" tIns="91425">
            <a:noAutofit/>
          </a:bodyPr>
          <a:lstStyle/>
          <a:p>
            <a:pPr indent="-336550" lvl="0" marL="457200" marR="0" rtl="0" algn="l">
              <a:lnSpc>
                <a:spcPct val="100000"/>
              </a:lnSpc>
              <a:spcBef>
                <a:spcPts val="0"/>
              </a:spcBef>
              <a:spcAft>
                <a:spcPts val="0"/>
              </a:spcAft>
              <a:buClr>
                <a:srgbClr val="000000"/>
              </a:buClr>
              <a:buSzPts val="1700"/>
              <a:buFont typeface="Arial"/>
              <a:buAutoNum type="arabicPeriod"/>
            </a:pPr>
            <a:r>
              <a:rPr b="0" i="0" lang="en" sz="1700" u="none" cap="none" strike="noStrike">
                <a:solidFill>
                  <a:srgbClr val="000000"/>
                </a:solidFill>
                <a:latin typeface="Arial"/>
                <a:ea typeface="Arial"/>
                <a:cs typeface="Arial"/>
                <a:sym typeface="Arial"/>
              </a:rPr>
              <a:t>Vectorization (converting </a:t>
            </a:r>
            <a:r>
              <a:rPr b="1" i="1" lang="en" sz="1700" u="none" cap="none" strike="noStrike">
                <a:solidFill>
                  <a:srgbClr val="000000"/>
                </a:solidFill>
                <a:latin typeface="Arial"/>
                <a:ea typeface="Arial"/>
                <a:cs typeface="Arial"/>
                <a:sym typeface="Arial"/>
              </a:rPr>
              <a:t>M X N X D</a:t>
            </a:r>
            <a:r>
              <a:rPr b="0" i="0" lang="en" sz="1700" u="none" cap="none" strike="noStrike">
                <a:solidFill>
                  <a:srgbClr val="000000"/>
                </a:solidFill>
                <a:latin typeface="Arial"/>
                <a:ea typeface="Arial"/>
                <a:cs typeface="Arial"/>
                <a:sym typeface="Arial"/>
              </a:rPr>
              <a:t> tensor to a </a:t>
            </a:r>
            <a:r>
              <a:rPr b="1" i="1" lang="en" sz="1700" u="none" cap="none" strike="noStrike">
                <a:solidFill>
                  <a:srgbClr val="000000"/>
                </a:solidFill>
                <a:latin typeface="Arial"/>
                <a:ea typeface="Arial"/>
                <a:cs typeface="Arial"/>
                <a:sym typeface="Arial"/>
              </a:rPr>
              <a:t>MND X 1</a:t>
            </a:r>
            <a:r>
              <a:rPr b="0" i="0" lang="en" sz="1700" u="none" cap="none" strike="noStrike">
                <a:solidFill>
                  <a:srgbClr val="000000"/>
                </a:solidFill>
                <a:latin typeface="Arial"/>
                <a:ea typeface="Arial"/>
                <a:cs typeface="Arial"/>
                <a:sym typeface="Arial"/>
              </a:rPr>
              <a:t> vector).</a:t>
            </a:r>
            <a:endParaRPr b="0" i="0" sz="1700" u="none" cap="none" strike="noStrike">
              <a:solidFill>
                <a:srgbClr val="000000"/>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62"/>
          <p:cNvSpPr txBox="1"/>
          <p:nvPr>
            <p:ph type="title"/>
          </p:nvPr>
        </p:nvSpPr>
        <p:spPr>
          <a:xfrm>
            <a:off x="224625" y="679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A CNN Example</a:t>
            </a:r>
            <a:endParaRPr/>
          </a:p>
        </p:txBody>
      </p:sp>
      <p:sp>
        <p:nvSpPr>
          <p:cNvPr id="757" name="Google Shape;757;p62"/>
          <p:cNvSpPr/>
          <p:nvPr/>
        </p:nvSpPr>
        <p:spPr>
          <a:xfrm>
            <a:off x="-1709175" y="1488793"/>
            <a:ext cx="1933800" cy="308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62"/>
          <p:cNvSpPr txBox="1"/>
          <p:nvPr/>
        </p:nvSpPr>
        <p:spPr>
          <a:xfrm>
            <a:off x="1635900" y="5427775"/>
            <a:ext cx="5446800" cy="63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59" name="Google Shape;759;p62"/>
          <p:cNvPicPr preferRelativeResize="0"/>
          <p:nvPr/>
        </p:nvPicPr>
        <p:blipFill rotWithShape="1">
          <a:blip r:embed="rId3">
            <a:alphaModFix/>
          </a:blip>
          <a:srcRect b="0" l="0" r="0" t="0"/>
          <a:stretch/>
        </p:blipFill>
        <p:spPr>
          <a:xfrm>
            <a:off x="264713" y="745750"/>
            <a:ext cx="8614574" cy="412538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63"/>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What we covered today</a:t>
            </a:r>
            <a:endParaRPr/>
          </a:p>
        </p:txBody>
      </p:sp>
      <p:sp>
        <p:nvSpPr>
          <p:cNvPr id="765" name="Google Shape;765;p63"/>
          <p:cNvSpPr txBox="1"/>
          <p:nvPr>
            <p:ph idx="1" type="body"/>
          </p:nvPr>
        </p:nvSpPr>
        <p:spPr>
          <a:xfrm>
            <a:off x="5886900" y="2976875"/>
            <a:ext cx="4123800" cy="21096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rgbClr val="000000"/>
              </a:buClr>
              <a:buSzPts val="1200"/>
              <a:buChar char="❖"/>
            </a:pPr>
            <a:r>
              <a:rPr lang="en" sz="1600"/>
              <a:t>Advantage of CNN over MLP</a:t>
            </a:r>
            <a:endParaRPr sz="1600"/>
          </a:p>
          <a:p>
            <a:pPr indent="-304800" lvl="1" marL="914400" rtl="0" algn="l">
              <a:lnSpc>
                <a:spcPct val="100000"/>
              </a:lnSpc>
              <a:spcBef>
                <a:spcPts val="0"/>
              </a:spcBef>
              <a:spcAft>
                <a:spcPts val="0"/>
              </a:spcAft>
              <a:buClr>
                <a:srgbClr val="000000"/>
              </a:buClr>
              <a:buSzPts val="1200"/>
              <a:buChar char="➢"/>
            </a:pPr>
            <a:r>
              <a:rPr lang="en" sz="1200"/>
              <a:t>Local connectivity</a:t>
            </a:r>
            <a:endParaRPr sz="1200"/>
          </a:p>
          <a:p>
            <a:pPr indent="-304800" lvl="1" marL="914400" rtl="0" algn="l">
              <a:lnSpc>
                <a:spcPct val="100000"/>
              </a:lnSpc>
              <a:spcBef>
                <a:spcPts val="0"/>
              </a:spcBef>
              <a:spcAft>
                <a:spcPts val="0"/>
              </a:spcAft>
              <a:buClr>
                <a:srgbClr val="000000"/>
              </a:buClr>
              <a:buSzPts val="1200"/>
              <a:buChar char="➢"/>
            </a:pPr>
            <a:r>
              <a:rPr lang="en" sz="1200"/>
              <a:t>Parameter sharing</a:t>
            </a:r>
            <a:endParaRPr sz="1200"/>
          </a:p>
          <a:p>
            <a:pPr indent="-304800" lvl="1" marL="914400" rtl="0" algn="l">
              <a:lnSpc>
                <a:spcPct val="100000"/>
              </a:lnSpc>
              <a:spcBef>
                <a:spcPts val="0"/>
              </a:spcBef>
              <a:spcAft>
                <a:spcPts val="0"/>
              </a:spcAft>
              <a:buClr>
                <a:srgbClr val="000000"/>
              </a:buClr>
              <a:buSzPts val="1200"/>
              <a:buChar char="➢"/>
            </a:pPr>
            <a:r>
              <a:rPr lang="en" sz="1200"/>
              <a:t>Efficient runtime and storage</a:t>
            </a:r>
            <a:endParaRPr sz="1200"/>
          </a:p>
          <a:p>
            <a:pPr indent="0" lvl="0" marL="914400" rtl="0" algn="l">
              <a:lnSpc>
                <a:spcPct val="100000"/>
              </a:lnSpc>
              <a:spcBef>
                <a:spcPts val="0"/>
              </a:spcBef>
              <a:spcAft>
                <a:spcPts val="0"/>
              </a:spcAft>
              <a:buSzPts val="1800"/>
              <a:buNone/>
            </a:pPr>
            <a:r>
              <a:t/>
            </a:r>
            <a:endParaRPr sz="1600"/>
          </a:p>
          <a:p>
            <a:pPr indent="-304800" lvl="0" marL="457200" rtl="0" algn="l">
              <a:lnSpc>
                <a:spcPct val="100000"/>
              </a:lnSpc>
              <a:spcBef>
                <a:spcPts val="0"/>
              </a:spcBef>
              <a:spcAft>
                <a:spcPts val="0"/>
              </a:spcAft>
              <a:buClr>
                <a:srgbClr val="000000"/>
              </a:buClr>
              <a:buSzPts val="1200"/>
              <a:buChar char="❖"/>
            </a:pPr>
            <a:r>
              <a:rPr lang="en" sz="1600"/>
              <a:t>Different layers in CNN</a:t>
            </a:r>
            <a:endParaRPr sz="1600"/>
          </a:p>
          <a:p>
            <a:pPr indent="-304800" lvl="1" marL="914400" rtl="0" algn="l">
              <a:lnSpc>
                <a:spcPct val="100000"/>
              </a:lnSpc>
              <a:spcBef>
                <a:spcPts val="0"/>
              </a:spcBef>
              <a:spcAft>
                <a:spcPts val="0"/>
              </a:spcAft>
              <a:buClr>
                <a:srgbClr val="000000"/>
              </a:buClr>
              <a:buSzPts val="1200"/>
              <a:buChar char="➢"/>
            </a:pPr>
            <a:r>
              <a:rPr lang="en" sz="1200"/>
              <a:t>Convolutional layer</a:t>
            </a:r>
            <a:endParaRPr sz="1200"/>
          </a:p>
          <a:p>
            <a:pPr indent="-304800" lvl="1" marL="914400" rtl="0" algn="l">
              <a:lnSpc>
                <a:spcPct val="100000"/>
              </a:lnSpc>
              <a:spcBef>
                <a:spcPts val="0"/>
              </a:spcBef>
              <a:spcAft>
                <a:spcPts val="0"/>
              </a:spcAft>
              <a:buClr>
                <a:srgbClr val="000000"/>
              </a:buClr>
              <a:buSzPts val="1200"/>
              <a:buChar char="➢"/>
            </a:pPr>
            <a:r>
              <a:rPr lang="en" sz="1200"/>
              <a:t>ReLU</a:t>
            </a:r>
            <a:endParaRPr sz="1200"/>
          </a:p>
          <a:p>
            <a:pPr indent="-304800" lvl="1" marL="914400" rtl="0" algn="l">
              <a:lnSpc>
                <a:spcPct val="100000"/>
              </a:lnSpc>
              <a:spcBef>
                <a:spcPts val="0"/>
              </a:spcBef>
              <a:spcAft>
                <a:spcPts val="0"/>
              </a:spcAft>
              <a:buClr>
                <a:srgbClr val="000000"/>
              </a:buClr>
              <a:buSzPts val="1200"/>
              <a:buChar char="➢"/>
            </a:pPr>
            <a:r>
              <a:rPr lang="en" sz="1200"/>
              <a:t>Pooling</a:t>
            </a:r>
            <a:endParaRPr sz="1200"/>
          </a:p>
          <a:p>
            <a:pPr indent="-304800" lvl="1" marL="914400" rtl="0" algn="l">
              <a:lnSpc>
                <a:spcPct val="100000"/>
              </a:lnSpc>
              <a:spcBef>
                <a:spcPts val="0"/>
              </a:spcBef>
              <a:spcAft>
                <a:spcPts val="0"/>
              </a:spcAft>
              <a:buClr>
                <a:srgbClr val="000000"/>
              </a:buClr>
              <a:buSzPts val="1200"/>
              <a:buChar char="➢"/>
            </a:pPr>
            <a:r>
              <a:rPr lang="en" sz="1200"/>
              <a:t>Fully connected layer</a:t>
            </a:r>
            <a:endParaRPr sz="1200"/>
          </a:p>
          <a:p>
            <a:pPr indent="0" lvl="0" marL="0" rtl="0" algn="l">
              <a:lnSpc>
                <a:spcPct val="115000"/>
              </a:lnSpc>
              <a:spcBef>
                <a:spcPts val="0"/>
              </a:spcBef>
              <a:spcAft>
                <a:spcPts val="1600"/>
              </a:spcAft>
              <a:buSzPts val="1800"/>
              <a:buNone/>
            </a:pPr>
            <a:r>
              <a:t/>
            </a:r>
            <a:endParaRPr/>
          </a:p>
        </p:txBody>
      </p:sp>
      <p:pic>
        <p:nvPicPr>
          <p:cNvPr id="766" name="Google Shape;766;p63"/>
          <p:cNvPicPr preferRelativeResize="0"/>
          <p:nvPr/>
        </p:nvPicPr>
        <p:blipFill rotWithShape="1">
          <a:blip r:embed="rId3">
            <a:alphaModFix/>
          </a:blip>
          <a:srcRect b="0" l="0" r="0" t="0"/>
          <a:stretch/>
        </p:blipFill>
        <p:spPr>
          <a:xfrm>
            <a:off x="243100" y="846175"/>
            <a:ext cx="2868826" cy="2150149"/>
          </a:xfrm>
          <a:prstGeom prst="rect">
            <a:avLst/>
          </a:prstGeom>
          <a:noFill/>
          <a:ln>
            <a:noFill/>
          </a:ln>
        </p:spPr>
      </p:pic>
      <p:pic>
        <p:nvPicPr>
          <p:cNvPr id="767" name="Google Shape;767;p63"/>
          <p:cNvPicPr preferRelativeResize="0"/>
          <p:nvPr/>
        </p:nvPicPr>
        <p:blipFill rotWithShape="1">
          <a:blip r:embed="rId4">
            <a:alphaModFix/>
          </a:blip>
          <a:srcRect b="0" l="0" r="0" t="0"/>
          <a:stretch/>
        </p:blipFill>
        <p:spPr>
          <a:xfrm>
            <a:off x="3290625" y="865325"/>
            <a:ext cx="2868841" cy="2150149"/>
          </a:xfrm>
          <a:prstGeom prst="rect">
            <a:avLst/>
          </a:prstGeom>
          <a:noFill/>
          <a:ln>
            <a:noFill/>
          </a:ln>
        </p:spPr>
      </p:pic>
      <p:pic>
        <p:nvPicPr>
          <p:cNvPr id="768" name="Google Shape;768;p63"/>
          <p:cNvPicPr preferRelativeResize="0"/>
          <p:nvPr/>
        </p:nvPicPr>
        <p:blipFill rotWithShape="1">
          <a:blip r:embed="rId5">
            <a:alphaModFix/>
          </a:blip>
          <a:srcRect b="0" l="0" r="0" t="0"/>
          <a:stretch/>
        </p:blipFill>
        <p:spPr>
          <a:xfrm>
            <a:off x="6264925" y="846174"/>
            <a:ext cx="2868851" cy="2150138"/>
          </a:xfrm>
          <a:prstGeom prst="rect">
            <a:avLst/>
          </a:prstGeom>
          <a:noFill/>
          <a:ln>
            <a:noFill/>
          </a:ln>
        </p:spPr>
      </p:pic>
      <p:pic>
        <p:nvPicPr>
          <p:cNvPr id="769" name="Google Shape;769;p63"/>
          <p:cNvPicPr preferRelativeResize="0"/>
          <p:nvPr/>
        </p:nvPicPr>
        <p:blipFill rotWithShape="1">
          <a:blip r:embed="rId6">
            <a:alphaModFix/>
          </a:blip>
          <a:srcRect b="0" l="0" r="0" t="0"/>
          <a:stretch/>
        </p:blipFill>
        <p:spPr>
          <a:xfrm>
            <a:off x="319300" y="3109788"/>
            <a:ext cx="2514125" cy="1884312"/>
          </a:xfrm>
          <a:prstGeom prst="rect">
            <a:avLst/>
          </a:prstGeom>
          <a:noFill/>
          <a:ln>
            <a:noFill/>
          </a:ln>
        </p:spPr>
      </p:pic>
      <p:sp>
        <p:nvSpPr>
          <p:cNvPr id="770" name="Google Shape;770;p63"/>
          <p:cNvSpPr txBox="1"/>
          <p:nvPr>
            <p:ph idx="1" type="body"/>
          </p:nvPr>
        </p:nvSpPr>
        <p:spPr>
          <a:xfrm>
            <a:off x="2838900" y="2976875"/>
            <a:ext cx="3426000" cy="17094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rgbClr val="000000"/>
              </a:buClr>
              <a:buSzPts val="1200"/>
              <a:buChar char="❖"/>
            </a:pPr>
            <a:r>
              <a:rPr lang="en" sz="1600"/>
              <a:t>Our focus in this course</a:t>
            </a:r>
            <a:endParaRPr sz="1600"/>
          </a:p>
          <a:p>
            <a:pPr indent="-304800" lvl="1" marL="914400" rtl="0" algn="l">
              <a:lnSpc>
                <a:spcPct val="100000"/>
              </a:lnSpc>
              <a:spcBef>
                <a:spcPts val="0"/>
              </a:spcBef>
              <a:spcAft>
                <a:spcPts val="0"/>
              </a:spcAft>
              <a:buClr>
                <a:srgbClr val="000000"/>
              </a:buClr>
              <a:buSzPts val="1200"/>
              <a:buChar char="➢"/>
            </a:pPr>
            <a:r>
              <a:rPr lang="en" sz="1200"/>
              <a:t>Object Recognition</a:t>
            </a:r>
            <a:endParaRPr sz="1200"/>
          </a:p>
          <a:p>
            <a:pPr indent="-304800" lvl="1" marL="914400" rtl="0" algn="l">
              <a:lnSpc>
                <a:spcPct val="100000"/>
              </a:lnSpc>
              <a:spcBef>
                <a:spcPts val="0"/>
              </a:spcBef>
              <a:spcAft>
                <a:spcPts val="0"/>
              </a:spcAft>
              <a:buClr>
                <a:srgbClr val="000000"/>
              </a:buClr>
              <a:buSzPts val="1200"/>
              <a:buChar char="➢"/>
            </a:pPr>
            <a:r>
              <a:rPr lang="en" sz="1200"/>
              <a:t>Object Detection</a:t>
            </a:r>
            <a:endParaRPr sz="1200"/>
          </a:p>
          <a:p>
            <a:pPr indent="-304800" lvl="1" marL="914400" rtl="0" algn="l">
              <a:lnSpc>
                <a:spcPct val="100000"/>
              </a:lnSpc>
              <a:spcBef>
                <a:spcPts val="0"/>
              </a:spcBef>
              <a:spcAft>
                <a:spcPts val="0"/>
              </a:spcAft>
              <a:buClr>
                <a:srgbClr val="000000"/>
              </a:buClr>
              <a:buSzPts val="1200"/>
              <a:buChar char="➢"/>
            </a:pPr>
            <a:r>
              <a:rPr lang="en" sz="1200"/>
              <a:t>Depth from single image</a:t>
            </a:r>
            <a:endParaRPr sz="1200"/>
          </a:p>
          <a:p>
            <a:pPr indent="-304800" lvl="1" marL="914400" rtl="0" algn="l">
              <a:lnSpc>
                <a:spcPct val="100000"/>
              </a:lnSpc>
              <a:spcBef>
                <a:spcPts val="0"/>
              </a:spcBef>
              <a:spcAft>
                <a:spcPts val="0"/>
              </a:spcAft>
              <a:buClr>
                <a:srgbClr val="000000"/>
              </a:buClr>
              <a:buSzPts val="1200"/>
              <a:buChar char="➢"/>
            </a:pPr>
            <a:r>
              <a:rPr lang="en" sz="1200"/>
              <a:t>Image pre-processing</a:t>
            </a:r>
            <a:endParaRPr sz="1200"/>
          </a:p>
          <a:p>
            <a:pPr indent="0" lvl="0" marL="914400" rtl="0" algn="l">
              <a:lnSpc>
                <a:spcPct val="100000"/>
              </a:lnSpc>
              <a:spcBef>
                <a:spcPts val="0"/>
              </a:spcBef>
              <a:spcAft>
                <a:spcPts val="0"/>
              </a:spcAft>
              <a:buSzPts val="1800"/>
              <a:buNone/>
            </a:pPr>
            <a:r>
              <a:t/>
            </a:r>
            <a:endParaRPr sz="1600"/>
          </a:p>
          <a:p>
            <a:pPr indent="0" lvl="0" marL="0" rtl="0" algn="l">
              <a:lnSpc>
                <a:spcPct val="100000"/>
              </a:lnSpc>
              <a:spcBef>
                <a:spcPts val="0"/>
              </a:spcBef>
              <a:spcAft>
                <a:spcPts val="0"/>
              </a:spcAft>
              <a:buSzPts val="1800"/>
              <a:buNone/>
            </a:pPr>
            <a:r>
              <a:t/>
            </a:r>
            <a:endParaRPr sz="1200"/>
          </a:p>
          <a:p>
            <a:pPr indent="0" lvl="0" marL="0" rtl="0" algn="l">
              <a:lnSpc>
                <a:spcPct val="115000"/>
              </a:lnSpc>
              <a:spcBef>
                <a:spcPts val="0"/>
              </a:spcBef>
              <a:spcAft>
                <a:spcPts val="1600"/>
              </a:spcAft>
              <a:buSzPts val="18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236" name="Google Shape;236;p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237" name="Google Shape;237;p7"/>
          <p:cNvPicPr preferRelativeResize="0"/>
          <p:nvPr/>
        </p:nvPicPr>
        <p:blipFill rotWithShape="1">
          <a:blip r:embed="rId3">
            <a:alphaModFix/>
          </a:blip>
          <a:srcRect b="0" l="0" r="0" t="0"/>
          <a:stretch/>
        </p:blipFill>
        <p:spPr>
          <a:xfrm>
            <a:off x="1140661" y="0"/>
            <a:ext cx="6862677" cy="5143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8"/>
          <p:cNvSpPr txBox="1"/>
          <p:nvPr>
            <p:ph type="title"/>
          </p:nvPr>
        </p:nvSpPr>
        <p:spPr>
          <a:xfrm>
            <a:off x="235500" y="20452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Semantic Computer Vision tasks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Object Recognition</a:t>
            </a:r>
            <a:endParaRPr/>
          </a:p>
        </p:txBody>
      </p:sp>
      <p:sp>
        <p:nvSpPr>
          <p:cNvPr id="248" name="Google Shape;248;p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249" name="Google Shape;249;p9"/>
          <p:cNvPicPr preferRelativeResize="0"/>
          <p:nvPr/>
        </p:nvPicPr>
        <p:blipFill rotWithShape="1">
          <a:blip r:embed="rId3">
            <a:alphaModFix/>
          </a:blip>
          <a:srcRect b="0" l="0" r="0" t="0"/>
          <a:stretch/>
        </p:blipFill>
        <p:spPr>
          <a:xfrm>
            <a:off x="1533525" y="1150925"/>
            <a:ext cx="6076950" cy="3419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